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8" r:id="rId5"/>
    <p:sldId id="266" r:id="rId6"/>
    <p:sldId id="269" r:id="rId7"/>
    <p:sldId id="260" r:id="rId8"/>
    <p:sldId id="270" r:id="rId9"/>
    <p:sldId id="271" r:id="rId10"/>
    <p:sldId id="272" r:id="rId11"/>
    <p:sldId id="261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E1A"/>
    <a:srgbClr val="CFFDD8"/>
    <a:srgbClr val="FECED8"/>
    <a:srgbClr val="FF99CC"/>
    <a:srgbClr val="FF0000"/>
    <a:srgbClr val="3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60"/>
  </p:normalViewPr>
  <p:slideViewPr>
    <p:cSldViewPr>
      <p:cViewPr varScale="1">
        <p:scale>
          <a:sx n="126" d="100"/>
          <a:sy n="126" d="100"/>
        </p:scale>
        <p:origin x="205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92BF6-C28F-4D1A-911C-08B62768F3E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5371E92-D262-451D-AA93-8E0A9B8B5B7B}">
      <dgm:prSet phldrT="[Texto]"/>
      <dgm:spPr/>
      <dgm:t>
        <a:bodyPr/>
        <a:lstStyle/>
        <a:p>
          <a:r>
            <a:rPr lang="ca-ES" b="1" dirty="0">
              <a:solidFill>
                <a:srgbClr val="FF0000"/>
              </a:solidFill>
            </a:rPr>
            <a:t>7 de juliol de 1914</a:t>
          </a:r>
        </a:p>
      </dgm:t>
    </dgm:pt>
    <dgm:pt modelId="{069BB120-687C-426E-A99C-B712F95C961B}" type="parTrans" cxnId="{7D3B98FB-EAD1-47A6-8FB2-335CB993EBA1}">
      <dgm:prSet/>
      <dgm:spPr/>
      <dgm:t>
        <a:bodyPr/>
        <a:lstStyle/>
        <a:p>
          <a:endParaRPr lang="ca-ES"/>
        </a:p>
      </dgm:t>
    </dgm:pt>
    <dgm:pt modelId="{9C2B8450-05E8-4F4D-A05C-AD06BCF0142D}" type="sibTrans" cxnId="{7D3B98FB-EAD1-47A6-8FB2-335CB993EBA1}">
      <dgm:prSet/>
      <dgm:spPr/>
      <dgm:t>
        <a:bodyPr/>
        <a:lstStyle/>
        <a:p>
          <a:endParaRPr lang="ca-ES"/>
        </a:p>
      </dgm:t>
    </dgm:pt>
    <dgm:pt modelId="{6962A44C-DE96-4F71-8F55-0BE5F86A93E1}">
      <dgm:prSet phldrT="[Texto]"/>
      <dgm:spPr/>
      <dgm:t>
        <a:bodyPr/>
        <a:lstStyle/>
        <a:p>
          <a:r>
            <a:rPr lang="ca-ES" dirty="0"/>
            <a:t>Ultimàtum d’Àustria a Sèrbia</a:t>
          </a:r>
        </a:p>
      </dgm:t>
    </dgm:pt>
    <dgm:pt modelId="{732E4F91-35D3-424D-8AD1-E97BB5AE4672}" type="parTrans" cxnId="{C084D35D-E810-41F2-ADD2-4DE545D34211}">
      <dgm:prSet/>
      <dgm:spPr/>
      <dgm:t>
        <a:bodyPr/>
        <a:lstStyle/>
        <a:p>
          <a:endParaRPr lang="ca-ES"/>
        </a:p>
      </dgm:t>
    </dgm:pt>
    <dgm:pt modelId="{215602F9-3875-497F-AE54-178538D3AF1C}" type="sibTrans" cxnId="{C084D35D-E810-41F2-ADD2-4DE545D34211}">
      <dgm:prSet/>
      <dgm:spPr/>
      <dgm:t>
        <a:bodyPr/>
        <a:lstStyle/>
        <a:p>
          <a:endParaRPr lang="ca-ES"/>
        </a:p>
      </dgm:t>
    </dgm:pt>
    <dgm:pt modelId="{60DE4547-8D35-4F53-A547-11D85007E22A}">
      <dgm:prSet phldrT="[Texto]"/>
      <dgm:spPr/>
      <dgm:t>
        <a:bodyPr/>
        <a:lstStyle/>
        <a:p>
          <a:r>
            <a:rPr lang="ca-ES" b="1" dirty="0">
              <a:solidFill>
                <a:srgbClr val="FF0000"/>
              </a:solidFill>
            </a:rPr>
            <a:t>28 de juliol de 1914</a:t>
          </a:r>
        </a:p>
      </dgm:t>
    </dgm:pt>
    <dgm:pt modelId="{7E6184D6-B7BB-4992-B326-8CAA278480E3}" type="parTrans" cxnId="{587941A9-E946-404F-8106-F04796589EC7}">
      <dgm:prSet/>
      <dgm:spPr/>
      <dgm:t>
        <a:bodyPr/>
        <a:lstStyle/>
        <a:p>
          <a:endParaRPr lang="ca-ES"/>
        </a:p>
      </dgm:t>
    </dgm:pt>
    <dgm:pt modelId="{A3595589-60C4-4705-B743-C787A16FBFF8}" type="sibTrans" cxnId="{587941A9-E946-404F-8106-F04796589EC7}">
      <dgm:prSet/>
      <dgm:spPr/>
      <dgm:t>
        <a:bodyPr/>
        <a:lstStyle/>
        <a:p>
          <a:endParaRPr lang="ca-ES"/>
        </a:p>
      </dgm:t>
    </dgm:pt>
    <dgm:pt modelId="{B17A1199-9D11-4A21-B821-98F318F52086}">
      <dgm:prSet phldrT="[Texto]"/>
      <dgm:spPr/>
      <dgm:t>
        <a:bodyPr/>
        <a:lstStyle/>
        <a:p>
          <a:r>
            <a:rPr lang="ca-ES" dirty="0"/>
            <a:t>Invasió austríaca de Sèrbia. Rússia es va comprometre amb Sèrbia.</a:t>
          </a:r>
        </a:p>
      </dgm:t>
    </dgm:pt>
    <dgm:pt modelId="{783CF4E0-46A4-4B70-9D8E-D5C8D7C0D90D}" type="parTrans" cxnId="{4C61FC7C-ADF6-413B-B171-3DB52C1B2A7A}">
      <dgm:prSet/>
      <dgm:spPr/>
      <dgm:t>
        <a:bodyPr/>
        <a:lstStyle/>
        <a:p>
          <a:endParaRPr lang="ca-ES"/>
        </a:p>
      </dgm:t>
    </dgm:pt>
    <dgm:pt modelId="{E6E50343-10A0-4B39-9273-AE760F3E85E9}" type="sibTrans" cxnId="{4C61FC7C-ADF6-413B-B171-3DB52C1B2A7A}">
      <dgm:prSet/>
      <dgm:spPr/>
      <dgm:t>
        <a:bodyPr/>
        <a:lstStyle/>
        <a:p>
          <a:endParaRPr lang="ca-ES"/>
        </a:p>
      </dgm:t>
    </dgm:pt>
    <dgm:pt modelId="{AF1458B7-C13D-409F-BD99-0ACEB6080F16}">
      <dgm:prSet phldrT="[Texto]"/>
      <dgm:spPr/>
      <dgm:t>
        <a:bodyPr/>
        <a:lstStyle/>
        <a:p>
          <a:r>
            <a:rPr lang="ca-ES" b="1">
              <a:solidFill>
                <a:srgbClr val="FF0000"/>
              </a:solidFill>
            </a:rPr>
            <a:t>1 </a:t>
          </a:r>
          <a:r>
            <a:rPr lang="ca-ES" b="1" dirty="0">
              <a:solidFill>
                <a:srgbClr val="FF0000"/>
              </a:solidFill>
            </a:rPr>
            <a:t>d’agost de 1914</a:t>
          </a:r>
        </a:p>
      </dgm:t>
    </dgm:pt>
    <dgm:pt modelId="{F6C33FCA-35C8-4D7D-AA01-BE85859FFF54}" type="parTrans" cxnId="{C4D06500-33C1-4AB3-9087-A157D51AEB5E}">
      <dgm:prSet/>
      <dgm:spPr/>
      <dgm:t>
        <a:bodyPr/>
        <a:lstStyle/>
        <a:p>
          <a:endParaRPr lang="ca-ES"/>
        </a:p>
      </dgm:t>
    </dgm:pt>
    <dgm:pt modelId="{3EA6E802-F080-47F9-939C-37E660F005B1}" type="sibTrans" cxnId="{C4D06500-33C1-4AB3-9087-A157D51AEB5E}">
      <dgm:prSet/>
      <dgm:spPr/>
      <dgm:t>
        <a:bodyPr/>
        <a:lstStyle/>
        <a:p>
          <a:endParaRPr lang="ca-ES"/>
        </a:p>
      </dgm:t>
    </dgm:pt>
    <dgm:pt modelId="{0F94F779-35E1-40C1-BB33-C9F567A561CB}">
      <dgm:prSet phldrT="[Texto]" custT="1"/>
      <dgm:spPr/>
      <dgm:t>
        <a:bodyPr/>
        <a:lstStyle/>
        <a:p>
          <a:r>
            <a:rPr lang="ca-ES" sz="1800" dirty="0"/>
            <a:t>Alemanya declarà la guerra a Rússia i inicià la invasió de Bèlgica i França</a:t>
          </a:r>
        </a:p>
      </dgm:t>
    </dgm:pt>
    <dgm:pt modelId="{48DBE562-E96A-4A80-9265-5BFDD63ABA83}" type="parTrans" cxnId="{A7127DBA-4E04-4D28-BAC5-2DEFE8C546AD}">
      <dgm:prSet/>
      <dgm:spPr/>
      <dgm:t>
        <a:bodyPr/>
        <a:lstStyle/>
        <a:p>
          <a:endParaRPr lang="ca-ES"/>
        </a:p>
      </dgm:t>
    </dgm:pt>
    <dgm:pt modelId="{C9FDDBB2-FC0E-48DD-A053-93A9203659E0}" type="sibTrans" cxnId="{A7127DBA-4E04-4D28-BAC5-2DEFE8C546AD}">
      <dgm:prSet/>
      <dgm:spPr/>
      <dgm:t>
        <a:bodyPr/>
        <a:lstStyle/>
        <a:p>
          <a:endParaRPr lang="ca-ES"/>
        </a:p>
      </dgm:t>
    </dgm:pt>
    <dgm:pt modelId="{5A8732A9-9DF1-4845-A661-4A775581A52D}" type="pres">
      <dgm:prSet presAssocID="{A4892BF6-C28F-4D1A-911C-08B62768F3E6}" presName="Name0" presStyleCnt="0">
        <dgm:presLayoutVars>
          <dgm:dir/>
          <dgm:animLvl val="lvl"/>
          <dgm:resizeHandles val="exact"/>
        </dgm:presLayoutVars>
      </dgm:prSet>
      <dgm:spPr/>
    </dgm:pt>
    <dgm:pt modelId="{0D586B3D-10E2-4F0F-8040-75249A30E71D}" type="pres">
      <dgm:prSet presAssocID="{AF1458B7-C13D-409F-BD99-0ACEB6080F16}" presName="boxAndChildren" presStyleCnt="0"/>
      <dgm:spPr/>
    </dgm:pt>
    <dgm:pt modelId="{AD0C7135-E31A-4091-A012-A6F79A2A92C0}" type="pres">
      <dgm:prSet presAssocID="{AF1458B7-C13D-409F-BD99-0ACEB6080F16}" presName="parentTextBox" presStyleLbl="node1" presStyleIdx="0" presStyleCnt="3"/>
      <dgm:spPr/>
    </dgm:pt>
    <dgm:pt modelId="{123025BD-22AE-4B39-9111-FE205C8952BA}" type="pres">
      <dgm:prSet presAssocID="{AF1458B7-C13D-409F-BD99-0ACEB6080F16}" presName="entireBox" presStyleLbl="node1" presStyleIdx="0" presStyleCnt="3"/>
      <dgm:spPr/>
    </dgm:pt>
    <dgm:pt modelId="{B2283B45-7726-4A66-956A-E1326B5323E7}" type="pres">
      <dgm:prSet presAssocID="{AF1458B7-C13D-409F-BD99-0ACEB6080F16}" presName="descendantBox" presStyleCnt="0"/>
      <dgm:spPr/>
    </dgm:pt>
    <dgm:pt modelId="{6F036C3C-04AF-4E2A-AD09-FD02F8A8B6E9}" type="pres">
      <dgm:prSet presAssocID="{0F94F779-35E1-40C1-BB33-C9F567A561CB}" presName="childTextBox" presStyleLbl="fgAccFollowNode1" presStyleIdx="0" presStyleCnt="3" custScaleY="132796">
        <dgm:presLayoutVars>
          <dgm:bulletEnabled val="1"/>
        </dgm:presLayoutVars>
      </dgm:prSet>
      <dgm:spPr/>
    </dgm:pt>
    <dgm:pt modelId="{58E047E5-C01D-483D-B073-88029E252F96}" type="pres">
      <dgm:prSet presAssocID="{A3595589-60C4-4705-B743-C787A16FBFF8}" presName="sp" presStyleCnt="0"/>
      <dgm:spPr/>
    </dgm:pt>
    <dgm:pt modelId="{6B9CB168-D625-4EF8-82BE-4A3334814651}" type="pres">
      <dgm:prSet presAssocID="{60DE4547-8D35-4F53-A547-11D85007E22A}" presName="arrowAndChildren" presStyleCnt="0"/>
      <dgm:spPr/>
    </dgm:pt>
    <dgm:pt modelId="{08F7F9B7-6357-4534-9506-7C5048F36C59}" type="pres">
      <dgm:prSet presAssocID="{60DE4547-8D35-4F53-A547-11D85007E22A}" presName="parentTextArrow" presStyleLbl="node1" presStyleIdx="0" presStyleCnt="3"/>
      <dgm:spPr/>
    </dgm:pt>
    <dgm:pt modelId="{1184A989-D220-45E1-A444-2074B6D56BDA}" type="pres">
      <dgm:prSet presAssocID="{60DE4547-8D35-4F53-A547-11D85007E22A}" presName="arrow" presStyleLbl="node1" presStyleIdx="1" presStyleCnt="3"/>
      <dgm:spPr/>
    </dgm:pt>
    <dgm:pt modelId="{7B8DBD1C-0CDC-4112-A41B-825F7AAD7E81}" type="pres">
      <dgm:prSet presAssocID="{60DE4547-8D35-4F53-A547-11D85007E22A}" presName="descendantArrow" presStyleCnt="0"/>
      <dgm:spPr/>
    </dgm:pt>
    <dgm:pt modelId="{07EEC7D3-84A4-4CA8-BAE7-4180B61F3065}" type="pres">
      <dgm:prSet presAssocID="{B17A1199-9D11-4A21-B821-98F318F52086}" presName="childTextArrow" presStyleLbl="fgAccFollowNode1" presStyleIdx="1" presStyleCnt="3">
        <dgm:presLayoutVars>
          <dgm:bulletEnabled val="1"/>
        </dgm:presLayoutVars>
      </dgm:prSet>
      <dgm:spPr/>
    </dgm:pt>
    <dgm:pt modelId="{DA44D0FA-8E09-40AB-92AD-476BFC792088}" type="pres">
      <dgm:prSet presAssocID="{9C2B8450-05E8-4F4D-A05C-AD06BCF0142D}" presName="sp" presStyleCnt="0"/>
      <dgm:spPr/>
    </dgm:pt>
    <dgm:pt modelId="{D966D911-8243-4774-A3E9-7D8F13247CEC}" type="pres">
      <dgm:prSet presAssocID="{E5371E92-D262-451D-AA93-8E0A9B8B5B7B}" presName="arrowAndChildren" presStyleCnt="0"/>
      <dgm:spPr/>
    </dgm:pt>
    <dgm:pt modelId="{1364E60C-5723-4CA2-87E9-F90309E35753}" type="pres">
      <dgm:prSet presAssocID="{E5371E92-D262-451D-AA93-8E0A9B8B5B7B}" presName="parentTextArrow" presStyleLbl="node1" presStyleIdx="1" presStyleCnt="3"/>
      <dgm:spPr/>
    </dgm:pt>
    <dgm:pt modelId="{82BFD9A8-FD40-4EAC-8440-03C9E44AD888}" type="pres">
      <dgm:prSet presAssocID="{E5371E92-D262-451D-AA93-8E0A9B8B5B7B}" presName="arrow" presStyleLbl="node1" presStyleIdx="2" presStyleCnt="3"/>
      <dgm:spPr/>
    </dgm:pt>
    <dgm:pt modelId="{B5408935-2948-4D2C-B20B-48D459133FB3}" type="pres">
      <dgm:prSet presAssocID="{E5371E92-D262-451D-AA93-8E0A9B8B5B7B}" presName="descendantArrow" presStyleCnt="0"/>
      <dgm:spPr/>
    </dgm:pt>
    <dgm:pt modelId="{C0245082-CFFE-4820-A741-69597FDE1F59}" type="pres">
      <dgm:prSet presAssocID="{6962A44C-DE96-4F71-8F55-0BE5F86A93E1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C4D06500-33C1-4AB3-9087-A157D51AEB5E}" srcId="{A4892BF6-C28F-4D1A-911C-08B62768F3E6}" destId="{AF1458B7-C13D-409F-BD99-0ACEB6080F16}" srcOrd="2" destOrd="0" parTransId="{F6C33FCA-35C8-4D7D-AA01-BE85859FFF54}" sibTransId="{3EA6E802-F080-47F9-939C-37E660F005B1}"/>
    <dgm:cxn modelId="{EB7C9B02-698B-4761-B24E-515F7ED53B8A}" type="presOf" srcId="{0F94F779-35E1-40C1-BB33-C9F567A561CB}" destId="{6F036C3C-04AF-4E2A-AD09-FD02F8A8B6E9}" srcOrd="0" destOrd="0" presId="urn:microsoft.com/office/officeart/2005/8/layout/process4"/>
    <dgm:cxn modelId="{E1B66804-9C28-413D-AE83-B0EE155093E8}" type="presOf" srcId="{AF1458B7-C13D-409F-BD99-0ACEB6080F16}" destId="{123025BD-22AE-4B39-9111-FE205C8952BA}" srcOrd="1" destOrd="0" presId="urn:microsoft.com/office/officeart/2005/8/layout/process4"/>
    <dgm:cxn modelId="{99BEC128-0040-4C4E-A904-6C2F8EEF4C0B}" type="presOf" srcId="{E5371E92-D262-451D-AA93-8E0A9B8B5B7B}" destId="{82BFD9A8-FD40-4EAC-8440-03C9E44AD888}" srcOrd="1" destOrd="0" presId="urn:microsoft.com/office/officeart/2005/8/layout/process4"/>
    <dgm:cxn modelId="{FD4E9D2C-35E0-4395-BE7E-064FC21B5215}" type="presOf" srcId="{A4892BF6-C28F-4D1A-911C-08B62768F3E6}" destId="{5A8732A9-9DF1-4845-A661-4A775581A52D}" srcOrd="0" destOrd="0" presId="urn:microsoft.com/office/officeart/2005/8/layout/process4"/>
    <dgm:cxn modelId="{C084D35D-E810-41F2-ADD2-4DE545D34211}" srcId="{E5371E92-D262-451D-AA93-8E0A9B8B5B7B}" destId="{6962A44C-DE96-4F71-8F55-0BE5F86A93E1}" srcOrd="0" destOrd="0" parTransId="{732E4F91-35D3-424D-8AD1-E97BB5AE4672}" sibTransId="{215602F9-3875-497F-AE54-178538D3AF1C}"/>
    <dgm:cxn modelId="{C0165767-CBF0-468E-B868-34891A7C765B}" type="presOf" srcId="{E5371E92-D262-451D-AA93-8E0A9B8B5B7B}" destId="{1364E60C-5723-4CA2-87E9-F90309E35753}" srcOrd="0" destOrd="0" presId="urn:microsoft.com/office/officeart/2005/8/layout/process4"/>
    <dgm:cxn modelId="{9B3F604C-12FD-474A-A74F-C68540FA9619}" type="presOf" srcId="{60DE4547-8D35-4F53-A547-11D85007E22A}" destId="{08F7F9B7-6357-4534-9506-7C5048F36C59}" srcOrd="0" destOrd="0" presId="urn:microsoft.com/office/officeart/2005/8/layout/process4"/>
    <dgm:cxn modelId="{4C61FC7C-ADF6-413B-B171-3DB52C1B2A7A}" srcId="{60DE4547-8D35-4F53-A547-11D85007E22A}" destId="{B17A1199-9D11-4A21-B821-98F318F52086}" srcOrd="0" destOrd="0" parTransId="{783CF4E0-46A4-4B70-9D8E-D5C8D7C0D90D}" sibTransId="{E6E50343-10A0-4B39-9273-AE760F3E85E9}"/>
    <dgm:cxn modelId="{49FC1FA4-3C4B-4119-826A-43B6B8AB68DD}" type="presOf" srcId="{AF1458B7-C13D-409F-BD99-0ACEB6080F16}" destId="{AD0C7135-E31A-4091-A012-A6F79A2A92C0}" srcOrd="0" destOrd="0" presId="urn:microsoft.com/office/officeart/2005/8/layout/process4"/>
    <dgm:cxn modelId="{587941A9-E946-404F-8106-F04796589EC7}" srcId="{A4892BF6-C28F-4D1A-911C-08B62768F3E6}" destId="{60DE4547-8D35-4F53-A547-11D85007E22A}" srcOrd="1" destOrd="0" parTransId="{7E6184D6-B7BB-4992-B326-8CAA278480E3}" sibTransId="{A3595589-60C4-4705-B743-C787A16FBFF8}"/>
    <dgm:cxn modelId="{F5E387B5-8944-485C-962E-7F91CC0E9F88}" type="presOf" srcId="{6962A44C-DE96-4F71-8F55-0BE5F86A93E1}" destId="{C0245082-CFFE-4820-A741-69597FDE1F59}" srcOrd="0" destOrd="0" presId="urn:microsoft.com/office/officeart/2005/8/layout/process4"/>
    <dgm:cxn modelId="{A7127DBA-4E04-4D28-BAC5-2DEFE8C546AD}" srcId="{AF1458B7-C13D-409F-BD99-0ACEB6080F16}" destId="{0F94F779-35E1-40C1-BB33-C9F567A561CB}" srcOrd="0" destOrd="0" parTransId="{48DBE562-E96A-4A80-9265-5BFDD63ABA83}" sibTransId="{C9FDDBB2-FC0E-48DD-A053-93A9203659E0}"/>
    <dgm:cxn modelId="{16D122E1-B6CF-412D-A0A5-5D2D5E1E3E33}" type="presOf" srcId="{60DE4547-8D35-4F53-A547-11D85007E22A}" destId="{1184A989-D220-45E1-A444-2074B6D56BDA}" srcOrd="1" destOrd="0" presId="urn:microsoft.com/office/officeart/2005/8/layout/process4"/>
    <dgm:cxn modelId="{00037DE6-6246-47BB-9D6C-342E16F6A57F}" type="presOf" srcId="{B17A1199-9D11-4A21-B821-98F318F52086}" destId="{07EEC7D3-84A4-4CA8-BAE7-4180B61F3065}" srcOrd="0" destOrd="0" presId="urn:microsoft.com/office/officeart/2005/8/layout/process4"/>
    <dgm:cxn modelId="{7D3B98FB-EAD1-47A6-8FB2-335CB993EBA1}" srcId="{A4892BF6-C28F-4D1A-911C-08B62768F3E6}" destId="{E5371E92-D262-451D-AA93-8E0A9B8B5B7B}" srcOrd="0" destOrd="0" parTransId="{069BB120-687C-426E-A99C-B712F95C961B}" sibTransId="{9C2B8450-05E8-4F4D-A05C-AD06BCF0142D}"/>
    <dgm:cxn modelId="{5E811255-1F77-4292-BFC0-29CAF0156E55}" type="presParOf" srcId="{5A8732A9-9DF1-4845-A661-4A775581A52D}" destId="{0D586B3D-10E2-4F0F-8040-75249A30E71D}" srcOrd="0" destOrd="0" presId="urn:microsoft.com/office/officeart/2005/8/layout/process4"/>
    <dgm:cxn modelId="{AB39F831-0782-4D66-8197-C3DB37740B10}" type="presParOf" srcId="{0D586B3D-10E2-4F0F-8040-75249A30E71D}" destId="{AD0C7135-E31A-4091-A012-A6F79A2A92C0}" srcOrd="0" destOrd="0" presId="urn:microsoft.com/office/officeart/2005/8/layout/process4"/>
    <dgm:cxn modelId="{9C390615-A3A1-4928-9E1D-2E1B883C200C}" type="presParOf" srcId="{0D586B3D-10E2-4F0F-8040-75249A30E71D}" destId="{123025BD-22AE-4B39-9111-FE205C8952BA}" srcOrd="1" destOrd="0" presId="urn:microsoft.com/office/officeart/2005/8/layout/process4"/>
    <dgm:cxn modelId="{F0D7940F-D519-45AE-B1DF-37701B222C1C}" type="presParOf" srcId="{0D586B3D-10E2-4F0F-8040-75249A30E71D}" destId="{B2283B45-7726-4A66-956A-E1326B5323E7}" srcOrd="2" destOrd="0" presId="urn:microsoft.com/office/officeart/2005/8/layout/process4"/>
    <dgm:cxn modelId="{A25478EA-8434-4B5A-8DC9-1C0F7B6883CC}" type="presParOf" srcId="{B2283B45-7726-4A66-956A-E1326B5323E7}" destId="{6F036C3C-04AF-4E2A-AD09-FD02F8A8B6E9}" srcOrd="0" destOrd="0" presId="urn:microsoft.com/office/officeart/2005/8/layout/process4"/>
    <dgm:cxn modelId="{DCECFB5F-0187-47BF-8F21-3104CB321C5E}" type="presParOf" srcId="{5A8732A9-9DF1-4845-A661-4A775581A52D}" destId="{58E047E5-C01D-483D-B073-88029E252F96}" srcOrd="1" destOrd="0" presId="urn:microsoft.com/office/officeart/2005/8/layout/process4"/>
    <dgm:cxn modelId="{D9748368-FF66-4941-9360-CAE2A48712B6}" type="presParOf" srcId="{5A8732A9-9DF1-4845-A661-4A775581A52D}" destId="{6B9CB168-D625-4EF8-82BE-4A3334814651}" srcOrd="2" destOrd="0" presId="urn:microsoft.com/office/officeart/2005/8/layout/process4"/>
    <dgm:cxn modelId="{98770A36-0834-43F0-ADCF-C7A819F9382A}" type="presParOf" srcId="{6B9CB168-D625-4EF8-82BE-4A3334814651}" destId="{08F7F9B7-6357-4534-9506-7C5048F36C59}" srcOrd="0" destOrd="0" presId="urn:microsoft.com/office/officeart/2005/8/layout/process4"/>
    <dgm:cxn modelId="{349922A9-F04D-4C82-8448-016A1525C02A}" type="presParOf" srcId="{6B9CB168-D625-4EF8-82BE-4A3334814651}" destId="{1184A989-D220-45E1-A444-2074B6D56BDA}" srcOrd="1" destOrd="0" presId="urn:microsoft.com/office/officeart/2005/8/layout/process4"/>
    <dgm:cxn modelId="{5314DE76-B1DE-4820-9A08-A0CAC9AFB69F}" type="presParOf" srcId="{6B9CB168-D625-4EF8-82BE-4A3334814651}" destId="{7B8DBD1C-0CDC-4112-A41B-825F7AAD7E81}" srcOrd="2" destOrd="0" presId="urn:microsoft.com/office/officeart/2005/8/layout/process4"/>
    <dgm:cxn modelId="{5EE3AD7D-4826-4E94-A115-F62738B1F474}" type="presParOf" srcId="{7B8DBD1C-0CDC-4112-A41B-825F7AAD7E81}" destId="{07EEC7D3-84A4-4CA8-BAE7-4180B61F3065}" srcOrd="0" destOrd="0" presId="urn:microsoft.com/office/officeart/2005/8/layout/process4"/>
    <dgm:cxn modelId="{53042D1A-1D8B-4CB0-ADE3-28BF7A30F4E0}" type="presParOf" srcId="{5A8732A9-9DF1-4845-A661-4A775581A52D}" destId="{DA44D0FA-8E09-40AB-92AD-476BFC792088}" srcOrd="3" destOrd="0" presId="urn:microsoft.com/office/officeart/2005/8/layout/process4"/>
    <dgm:cxn modelId="{7117F716-F7C1-4870-8B12-7A4C56D4B061}" type="presParOf" srcId="{5A8732A9-9DF1-4845-A661-4A775581A52D}" destId="{D966D911-8243-4774-A3E9-7D8F13247CEC}" srcOrd="4" destOrd="0" presId="urn:microsoft.com/office/officeart/2005/8/layout/process4"/>
    <dgm:cxn modelId="{7F9E98AE-C1FE-4031-8A00-992591F40E36}" type="presParOf" srcId="{D966D911-8243-4774-A3E9-7D8F13247CEC}" destId="{1364E60C-5723-4CA2-87E9-F90309E35753}" srcOrd="0" destOrd="0" presId="urn:microsoft.com/office/officeart/2005/8/layout/process4"/>
    <dgm:cxn modelId="{CD732A89-CAB0-4869-8067-585B69644DCB}" type="presParOf" srcId="{D966D911-8243-4774-A3E9-7D8F13247CEC}" destId="{82BFD9A8-FD40-4EAC-8440-03C9E44AD888}" srcOrd="1" destOrd="0" presId="urn:microsoft.com/office/officeart/2005/8/layout/process4"/>
    <dgm:cxn modelId="{F5A6779E-9FDE-4EE1-87F0-308B7F7B0A1A}" type="presParOf" srcId="{D966D911-8243-4774-A3E9-7D8F13247CEC}" destId="{B5408935-2948-4D2C-B20B-48D459133FB3}" srcOrd="2" destOrd="0" presId="urn:microsoft.com/office/officeart/2005/8/layout/process4"/>
    <dgm:cxn modelId="{8624D4E7-7E8A-4F89-AC73-AF6826F10D56}" type="presParOf" srcId="{B5408935-2948-4D2C-B20B-48D459133FB3}" destId="{C0245082-CFFE-4820-A741-69597FDE1F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025BD-22AE-4B39-9111-FE205C8952BA}">
      <dsp:nvSpPr>
        <dsp:cNvPr id="0" name=""/>
        <dsp:cNvSpPr/>
      </dsp:nvSpPr>
      <dsp:spPr>
        <a:xfrm>
          <a:off x="0" y="3528768"/>
          <a:ext cx="3886200" cy="1157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300" b="1" kern="1200">
              <a:solidFill>
                <a:srgbClr val="FF0000"/>
              </a:solidFill>
            </a:rPr>
            <a:t>1 </a:t>
          </a:r>
          <a:r>
            <a:rPr lang="ca-ES" sz="2300" b="1" kern="1200" dirty="0">
              <a:solidFill>
                <a:srgbClr val="FF0000"/>
              </a:solidFill>
            </a:rPr>
            <a:t>d’agost de 1914</a:t>
          </a:r>
        </a:p>
      </dsp:txBody>
      <dsp:txXfrm>
        <a:off x="0" y="3528768"/>
        <a:ext cx="3886200" cy="625300"/>
      </dsp:txXfrm>
    </dsp:sp>
    <dsp:sp modelId="{6F036C3C-04AF-4E2A-AD09-FD02F8A8B6E9}">
      <dsp:nvSpPr>
        <dsp:cNvPr id="0" name=""/>
        <dsp:cNvSpPr/>
      </dsp:nvSpPr>
      <dsp:spPr>
        <a:xfrm>
          <a:off x="0" y="4043563"/>
          <a:ext cx="3886200" cy="7073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/>
            <a:t>Alemanya declarà la guerra a Rússia i inicià la invasió de Bèlgica i França</a:t>
          </a:r>
        </a:p>
      </dsp:txBody>
      <dsp:txXfrm>
        <a:off x="0" y="4043563"/>
        <a:ext cx="3886200" cy="707356"/>
      </dsp:txXfrm>
    </dsp:sp>
    <dsp:sp modelId="{1184A989-D220-45E1-A444-2074B6D56BDA}">
      <dsp:nvSpPr>
        <dsp:cNvPr id="0" name=""/>
        <dsp:cNvSpPr/>
      </dsp:nvSpPr>
      <dsp:spPr>
        <a:xfrm rot="10800000">
          <a:off x="0" y="1765188"/>
          <a:ext cx="3886200" cy="17809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300" b="1" kern="1200" dirty="0">
              <a:solidFill>
                <a:srgbClr val="FF0000"/>
              </a:solidFill>
            </a:rPr>
            <a:t>28 de juliol de 1914</a:t>
          </a:r>
        </a:p>
      </dsp:txBody>
      <dsp:txXfrm rot="-10800000">
        <a:off x="0" y="1765188"/>
        <a:ext cx="3886200" cy="625113"/>
      </dsp:txXfrm>
    </dsp:sp>
    <dsp:sp modelId="{07EEC7D3-84A4-4CA8-BAE7-4180B61F3065}">
      <dsp:nvSpPr>
        <dsp:cNvPr id="0" name=""/>
        <dsp:cNvSpPr/>
      </dsp:nvSpPr>
      <dsp:spPr>
        <a:xfrm>
          <a:off x="0" y="2390301"/>
          <a:ext cx="3886200" cy="5325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Invasió austríaca de Sèrbia. Rússia es va comprometre amb Sèrbia.</a:t>
          </a:r>
        </a:p>
      </dsp:txBody>
      <dsp:txXfrm>
        <a:off x="0" y="2390301"/>
        <a:ext cx="3886200" cy="532503"/>
      </dsp:txXfrm>
    </dsp:sp>
    <dsp:sp modelId="{82BFD9A8-FD40-4EAC-8440-03C9E44AD888}">
      <dsp:nvSpPr>
        <dsp:cNvPr id="0" name=""/>
        <dsp:cNvSpPr/>
      </dsp:nvSpPr>
      <dsp:spPr>
        <a:xfrm rot="10800000">
          <a:off x="0" y="1608"/>
          <a:ext cx="3886200" cy="17809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300" b="1" kern="1200" dirty="0">
              <a:solidFill>
                <a:srgbClr val="FF0000"/>
              </a:solidFill>
            </a:rPr>
            <a:t>7 de juliol de 1914</a:t>
          </a:r>
        </a:p>
      </dsp:txBody>
      <dsp:txXfrm rot="-10800000">
        <a:off x="0" y="1608"/>
        <a:ext cx="3886200" cy="625113"/>
      </dsp:txXfrm>
    </dsp:sp>
    <dsp:sp modelId="{C0245082-CFFE-4820-A741-69597FDE1F59}">
      <dsp:nvSpPr>
        <dsp:cNvPr id="0" name=""/>
        <dsp:cNvSpPr/>
      </dsp:nvSpPr>
      <dsp:spPr>
        <a:xfrm>
          <a:off x="0" y="626721"/>
          <a:ext cx="3886200" cy="5325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Ultimàtum d’Àustria a Sèrbia</a:t>
          </a:r>
        </a:p>
      </dsp:txBody>
      <dsp:txXfrm>
        <a:off x="0" y="626721"/>
        <a:ext cx="3886200" cy="532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4100" y="2761692"/>
            <a:ext cx="6477000" cy="1334616"/>
          </a:xfrm>
        </p:spPr>
        <p:txBody>
          <a:bodyPr>
            <a:normAutofit/>
          </a:bodyPr>
          <a:lstStyle/>
          <a:p>
            <a:r>
              <a:rPr lang="ca-ES" sz="4000" b="1" dirty="0">
                <a:latin typeface="Agency FB" panose="020B0503020202020204" pitchFamily="34" charset="0"/>
                <a:cs typeface="Aharoni" pitchFamily="2" charset="-79"/>
              </a:rPr>
              <a:t>LA PRIMERA GUERRA MUNDIAL I LA REVOLUCIÓ RUSSA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a-ES" sz="3200" b="1" dirty="0">
                <a:solidFill>
                  <a:srgbClr val="FF0000"/>
                </a:solidFill>
                <a:latin typeface="Agency FB" panose="020B0503020202020204" pitchFamily="34" charset="0"/>
                <a:cs typeface="Aharoni" pitchFamily="2" charset="-79"/>
              </a:rPr>
              <a:t>Materials d’Història Contemporània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304256" cy="597116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40C6F7BA-B14F-4348-9A58-9D1A5C2579B8}"/>
              </a:ext>
            </a:extLst>
          </p:cNvPr>
          <p:cNvSpPr txBox="1">
            <a:spLocks/>
          </p:cNvSpPr>
          <p:nvPr/>
        </p:nvSpPr>
        <p:spPr>
          <a:xfrm>
            <a:off x="827584" y="4005064"/>
            <a:ext cx="6477000" cy="13346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ca-E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gency FB" panose="020B0503020202020204" pitchFamily="34" charset="0"/>
                <a:cs typeface="Aharoni" pitchFamily="2" charset="-79"/>
              </a:rPr>
              <a:t>Les causes de la guerra</a:t>
            </a:r>
          </a:p>
          <a:p>
            <a:pPr marL="742950" indent="-742950">
              <a:buAutoNum type="arabicPeriod"/>
            </a:pPr>
            <a:r>
              <a:rPr lang="ca-E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gency FB" panose="020B0503020202020204" pitchFamily="34" charset="0"/>
                <a:cs typeface="Aharoni" pitchFamily="2" charset="-79"/>
              </a:rPr>
              <a:t>L’esclat de la guerra</a:t>
            </a:r>
          </a:p>
        </p:txBody>
      </p:sp>
      <p:pic>
        <p:nvPicPr>
          <p:cNvPr id="7" name="Picture 6" descr="A picture containing grass, outdoor, field, white&#10;&#10;Description automatically generated">
            <a:extLst>
              <a:ext uri="{FF2B5EF4-FFF2-40B4-BE49-F238E27FC236}">
                <a16:creationId xmlns:a16="http://schemas.microsoft.com/office/drawing/2014/main" id="{8E14E534-AE9E-4357-B385-0BFA2F5F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7860"/>
            <a:ext cx="2378199" cy="232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FB34F047-28F7-43B9-BE25-4F88D7727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84721"/>
            <a:ext cx="2915047" cy="207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>
            <a:extLst>
              <a:ext uri="{FF2B5EF4-FFF2-40B4-BE49-F238E27FC236}">
                <a16:creationId xmlns:a16="http://schemas.microsoft.com/office/drawing/2014/main" id="{7C0E661D-078C-4142-B8B5-FBD021C0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4" name="1 Título">
            <a:extLst>
              <a:ext uri="{FF2B5EF4-FFF2-40B4-BE49-F238E27FC236}">
                <a16:creationId xmlns:a16="http://schemas.microsoft.com/office/drawing/2014/main" id="{B198CF9E-00F6-4729-82F8-8703762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1" y="227531"/>
            <a:ext cx="6770712" cy="867296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Conflictes nacionalistes a Europa: la qüestió dels Balcans</a:t>
            </a:r>
          </a:p>
        </p:txBody>
      </p:sp>
      <p:pic>
        <p:nvPicPr>
          <p:cNvPr id="4" name="Imatge 3" descr="Imatge que conté text, mapa&#10;&#10;Descripció generada amb un nivell de confiança molt elevat">
            <a:extLst>
              <a:ext uri="{FF2B5EF4-FFF2-40B4-BE49-F238E27FC236}">
                <a16:creationId xmlns:a16="http://schemas.microsoft.com/office/drawing/2014/main" id="{561640E5-73A5-49CC-9197-87DA1DDDB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1772816"/>
            <a:ext cx="84459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schinengewehr_08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226547" cy="2044824"/>
          </a:xfrm>
        </p:spPr>
      </p:pic>
      <p:pic>
        <p:nvPicPr>
          <p:cNvPr id="5" name="4 Imagen" descr="avia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700808"/>
            <a:ext cx="2613831" cy="2134746"/>
          </a:xfrm>
          <a:prstGeom prst="rect">
            <a:avLst/>
          </a:prstGeom>
        </p:spPr>
      </p:pic>
      <p:pic>
        <p:nvPicPr>
          <p:cNvPr id="6" name="5 Imagen" descr="20080804klphishpr_15_Ies_S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7967" y="3961656"/>
            <a:ext cx="2478063" cy="1509163"/>
          </a:xfrm>
          <a:prstGeom prst="rect">
            <a:avLst/>
          </a:prstGeom>
        </p:spPr>
      </p:pic>
      <p:pic>
        <p:nvPicPr>
          <p:cNvPr id="7" name="6 Imagen" descr="+blindadoru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4019" y="4466274"/>
            <a:ext cx="2746119" cy="1987062"/>
          </a:xfrm>
          <a:prstGeom prst="rect">
            <a:avLst/>
          </a:prstGeom>
        </p:spPr>
      </p:pic>
      <p:sp>
        <p:nvSpPr>
          <p:cNvPr id="8" name="7 Recortar rectángulo de esquina diagonal"/>
          <p:cNvSpPr/>
          <p:nvPr/>
        </p:nvSpPr>
        <p:spPr>
          <a:xfrm>
            <a:off x="251520" y="4437112"/>
            <a:ext cx="3168352" cy="1872208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NOVES ARMES I NOVES ESTRATÈGIES:</a:t>
            </a:r>
          </a:p>
          <a:p>
            <a:pPr algn="ctr"/>
            <a:r>
              <a:rPr lang="ca-E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Aviació, guerra submarina, blindats, armes químiques ...</a:t>
            </a:r>
          </a:p>
        </p:txBody>
      </p:sp>
      <p:sp>
        <p:nvSpPr>
          <p:cNvPr id="9" name="8 Proceso alternativo"/>
          <p:cNvSpPr/>
          <p:nvPr/>
        </p:nvSpPr>
        <p:spPr>
          <a:xfrm>
            <a:off x="3635896" y="1700808"/>
            <a:ext cx="2448272" cy="25922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GRANS EXÈRCITS: </a:t>
            </a:r>
          </a:p>
          <a:p>
            <a:pPr algn="ctr"/>
            <a:r>
              <a:rPr lang="ca-E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 pressupost i els efectius dels Exèrcits nacionals va créixer molt en aquests anys.</a:t>
            </a:r>
          </a:p>
        </p:txBody>
      </p:sp>
      <p:pic>
        <p:nvPicPr>
          <p:cNvPr id="11" name="Imagen 4">
            <a:extLst>
              <a:ext uri="{FF2B5EF4-FFF2-40B4-BE49-F238E27FC236}">
                <a16:creationId xmlns:a16="http://schemas.microsoft.com/office/drawing/2014/main" id="{222CBA6F-CEDB-4965-A320-8544E01F0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116F2EDC-2094-4C9C-8EEF-DC15C21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0595"/>
            <a:ext cx="6770712" cy="867296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La carrera armamentista: la PAU ARMADA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imera guerra mundi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5092182" cy="4495800"/>
          </a:xfrm>
        </p:spPr>
      </p:pic>
      <p:pic>
        <p:nvPicPr>
          <p:cNvPr id="5" name="4 Imagen" descr="800px-Flag_of_the_United_Kingdom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132856"/>
            <a:ext cx="1296144" cy="648072"/>
          </a:xfrm>
          <a:prstGeom prst="rect">
            <a:avLst/>
          </a:prstGeom>
        </p:spPr>
      </p:pic>
      <p:pic>
        <p:nvPicPr>
          <p:cNvPr id="6" name="5 Imagen" descr="800px-Flag_of_Franc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420888"/>
            <a:ext cx="1080795" cy="720080"/>
          </a:xfrm>
          <a:prstGeom prst="rect">
            <a:avLst/>
          </a:prstGeom>
        </p:spPr>
      </p:pic>
      <p:pic>
        <p:nvPicPr>
          <p:cNvPr id="7" name="6 Imagen" descr="450px-Flag_of_Russia_(bordered)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068960"/>
            <a:ext cx="1080120" cy="720080"/>
          </a:xfrm>
          <a:prstGeom prst="rect">
            <a:avLst/>
          </a:prstGeom>
        </p:spPr>
      </p:pic>
      <p:pic>
        <p:nvPicPr>
          <p:cNvPr id="8" name="7 Imagen" descr="800px-Flag_of_the_German_Empire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941168"/>
            <a:ext cx="1217712" cy="811301"/>
          </a:xfrm>
          <a:prstGeom prst="rect">
            <a:avLst/>
          </a:prstGeom>
        </p:spPr>
      </p:pic>
      <p:pic>
        <p:nvPicPr>
          <p:cNvPr id="9" name="8 Imagen" descr="800px-Flag_of_Italy_(1861-1946)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5589240"/>
            <a:ext cx="1080796" cy="720080"/>
          </a:xfrm>
          <a:prstGeom prst="rect">
            <a:avLst/>
          </a:prstGeom>
        </p:spPr>
      </p:pic>
      <p:pic>
        <p:nvPicPr>
          <p:cNvPr id="10" name="9 Imagen" descr="648px-Austria-Hungary-flag-1869-1914-naval-1786-1869-merchant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0087" y="4365104"/>
            <a:ext cx="1188133" cy="792088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5940152" y="2204864"/>
            <a:ext cx="2448272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Rectángulo"/>
          <p:cNvSpPr/>
          <p:nvPr/>
        </p:nvSpPr>
        <p:spPr>
          <a:xfrm>
            <a:off x="6300192" y="4797152"/>
            <a:ext cx="201622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6101095" y="6273316"/>
            <a:ext cx="2520280" cy="36004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LA TRIPLE ALIANÇA</a:t>
            </a:r>
          </a:p>
        </p:txBody>
      </p:sp>
      <p:sp>
        <p:nvSpPr>
          <p:cNvPr id="14" name="13 Recortar rectángulo de esquina diagonal"/>
          <p:cNvSpPr/>
          <p:nvPr/>
        </p:nvSpPr>
        <p:spPr>
          <a:xfrm>
            <a:off x="6372200" y="1700808"/>
            <a:ext cx="2592288" cy="43204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LA TRIPLE ENTESA</a:t>
            </a:r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FDCED18E-7240-41CF-834F-0E183F29BB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7" name="1 Título">
            <a:extLst>
              <a:ext uri="{FF2B5EF4-FFF2-40B4-BE49-F238E27FC236}">
                <a16:creationId xmlns:a16="http://schemas.microsoft.com/office/drawing/2014/main" id="{5AD6DCF2-CD04-4F2A-84ED-85D157AA9A8F}"/>
              </a:ext>
            </a:extLst>
          </p:cNvPr>
          <p:cNvSpPr txBox="1">
            <a:spLocks/>
          </p:cNvSpPr>
          <p:nvPr/>
        </p:nvSpPr>
        <p:spPr>
          <a:xfrm>
            <a:off x="251520" y="220595"/>
            <a:ext cx="6770712" cy="8672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Europa 1914: el joc d’equilibris i els blocs militars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atentado1p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3530" y="2852936"/>
            <a:ext cx="3744417" cy="3844264"/>
          </a:xfrm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52977356"/>
              </p:ext>
            </p:extLst>
          </p:nvPr>
        </p:nvGraphicFramePr>
        <p:xfrm>
          <a:off x="4932040" y="1772816"/>
          <a:ext cx="38862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Llaves"/>
          <p:cNvSpPr/>
          <p:nvPr/>
        </p:nvSpPr>
        <p:spPr>
          <a:xfrm>
            <a:off x="323528" y="1772816"/>
            <a:ext cx="4176464" cy="914400"/>
          </a:xfrm>
          <a:prstGeom prst="bracePair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a-ES" b="1" dirty="0">
                <a:latin typeface="Century Gothic" panose="020B0502020202020204" pitchFamily="34" charset="0"/>
              </a:rPr>
              <a:t>14 de juny de 1914 </a:t>
            </a:r>
            <a:r>
              <a:rPr lang="ca-ES" dirty="0">
                <a:latin typeface="Century Gothic" panose="020B0502020202020204" pitchFamily="34" charset="0"/>
              </a:rPr>
              <a:t>– atemptat de Sarajevo. Mort de l’arxiduc Ferran d’Àustria i la seva dona.</a:t>
            </a: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98A8C94C-8119-42F0-919D-B6B300E91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15F4DB04-5FE4-45C7-88C5-D6F2B95BA9B6}"/>
              </a:ext>
            </a:extLst>
          </p:cNvPr>
          <p:cNvSpPr txBox="1">
            <a:spLocks/>
          </p:cNvSpPr>
          <p:nvPr/>
        </p:nvSpPr>
        <p:spPr>
          <a:xfrm>
            <a:off x="251520" y="220595"/>
            <a:ext cx="6770712" cy="8672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La crisi entre Àustria i Sèrbia i l’esclat de la guerra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98" y="2060848"/>
            <a:ext cx="6076950" cy="4562475"/>
          </a:xfrm>
          <a:prstGeom prst="rect">
            <a:avLst/>
          </a:prstGeom>
        </p:spPr>
      </p:pic>
      <p:sp>
        <p:nvSpPr>
          <p:cNvPr id="4" name="Rectángulo: esquinas redondeadas 3"/>
          <p:cNvSpPr/>
          <p:nvPr/>
        </p:nvSpPr>
        <p:spPr>
          <a:xfrm>
            <a:off x="197704" y="1754814"/>
            <a:ext cx="7128792" cy="6120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b="1" dirty="0">
                <a:latin typeface="Century Gothic" panose="020B0502020202020204" pitchFamily="34" charset="0"/>
              </a:rPr>
              <a:t>Amb l’entrada </a:t>
            </a:r>
            <a:r>
              <a:rPr lang="ca-ES" b="1">
                <a:latin typeface="Century Gothic" panose="020B0502020202020204" pitchFamily="34" charset="0"/>
              </a:rPr>
              <a:t>en joc </a:t>
            </a:r>
            <a:r>
              <a:rPr lang="ca-ES" b="1" dirty="0">
                <a:latin typeface="Century Gothic" panose="020B0502020202020204" pitchFamily="34" charset="0"/>
              </a:rPr>
              <a:t>dels “blocs militars” i les successives declaracions de guerra, donava inici...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9EC4B7-9ECA-4D9C-A45C-CB49BE796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AD922820-24D9-45B4-969E-27074C6069C6}"/>
              </a:ext>
            </a:extLst>
          </p:cNvPr>
          <p:cNvSpPr txBox="1">
            <a:spLocks/>
          </p:cNvSpPr>
          <p:nvPr/>
        </p:nvSpPr>
        <p:spPr>
          <a:xfrm>
            <a:off x="251520" y="220595"/>
            <a:ext cx="6770712" cy="8672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LA GRAN GUERRA (1914 – 1918) </a:t>
            </a:r>
          </a:p>
        </p:txBody>
      </p:sp>
    </p:spTree>
    <p:extLst>
      <p:ext uri="{BB962C8B-B14F-4D97-AF65-F5344CB8AC3E}">
        <p14:creationId xmlns:p14="http://schemas.microsoft.com/office/powerpoint/2010/main" val="377525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La GRAN GUERRA </a:t>
            </a:r>
            <a:br>
              <a:rPr lang="ca-ES" sz="3200" dirty="0">
                <a:latin typeface="Aharoni" pitchFamily="2" charset="-79"/>
                <a:cs typeface="Aharoni" pitchFamily="2" charset="-79"/>
              </a:rPr>
            </a:br>
            <a:r>
              <a:rPr lang="ca-ES" sz="3200" dirty="0">
                <a:latin typeface="Aharoni" pitchFamily="2" charset="-79"/>
                <a:cs typeface="Aharoni" pitchFamily="2" charset="-79"/>
              </a:rPr>
              <a:t>(La Primera Guerra Mundial)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1916832"/>
            <a:ext cx="7920880" cy="923330"/>
          </a:xfrm>
          <a:prstGeom prst="rect">
            <a:avLst/>
          </a:prstGeom>
          <a:solidFill>
            <a:srgbClr val="FFC000"/>
          </a:solidFill>
          <a:ln w="25400" cap="rnd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itchFamily="34" charset="0"/>
              </a:rPr>
              <a:t>La Primera Guerra Mundial (o Gran Guerra) va esclatar el mes de juliol de 1914 i va durar fins el mes de novembre de 1918 (4 anys i 4 mesos).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2996952"/>
            <a:ext cx="7920880" cy="1200329"/>
          </a:xfrm>
          <a:prstGeom prst="rect">
            <a:avLst/>
          </a:prstGeom>
          <a:solidFill>
            <a:srgbClr val="3FCDFF"/>
          </a:solidFill>
          <a:ln w="25400" cap="rnd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itchFamily="34" charset="0"/>
              </a:rPr>
              <a:t>Va afectar a la majoria de les potències europees (Gran Bretanya, França, Alemanya, Rússia, Àustria-Hongria ... ) i d’altres continents (l’Imperi Turc o Otomà, el Japó, els Estats Units ...), i va mobilitzar a milions de soldats a tot el Món.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4365104"/>
            <a:ext cx="7920880" cy="923330"/>
          </a:xfrm>
          <a:prstGeom prst="rect">
            <a:avLst/>
          </a:prstGeom>
          <a:solidFill>
            <a:srgbClr val="92D050"/>
          </a:solidFill>
          <a:ln w="25400" cap="rnd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itchFamily="34" charset="0"/>
              </a:rPr>
              <a:t>La Gran Guerra va suposar el camp de proves de noves i mortíferes armes i estratègies militars: la guerra submarina, l’aviació i els bombardejos, l’ús d’armes químiques, els tancs i vehicles blindats ...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5445224"/>
            <a:ext cx="7920880" cy="646331"/>
          </a:xfrm>
          <a:prstGeom prst="rect">
            <a:avLst/>
          </a:prstGeom>
          <a:solidFill>
            <a:srgbClr val="FF99CC"/>
          </a:solidFill>
          <a:ln w="25400" cap="rnd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itchFamily="34" charset="0"/>
              </a:rPr>
              <a:t>Molts pocs països van poder quedar “al marge” del conflicte i mantenir-se neutrals: Suïssa, Suècia, Noruega, Espanya ...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251520" y="1772816"/>
            <a:ext cx="288032" cy="4464496"/>
          </a:xfrm>
          <a:prstGeom prst="leftBrace">
            <a:avLst/>
          </a:prstGeom>
          <a:noFill/>
          <a:ln w="41275" cap="rnd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Cerrar llave"/>
          <p:cNvSpPr/>
          <p:nvPr/>
        </p:nvSpPr>
        <p:spPr>
          <a:xfrm>
            <a:off x="8604448" y="1772816"/>
            <a:ext cx="288032" cy="4536504"/>
          </a:xfrm>
          <a:prstGeom prst="rightBrace">
            <a:avLst/>
          </a:prstGeom>
          <a:noFill/>
          <a:ln w="41275" cap="rnd" cmpd="sng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974C498A-046E-44E2-9163-996F14624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6624736" cy="504305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903640" y="2276872"/>
            <a:ext cx="2088232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Century Gothic" panose="020B0502020202020204" pitchFamily="34" charset="0"/>
              </a:rPr>
              <a:t>Les cinc majors potències militars i econòmiques d’Europa eren: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b="1" dirty="0">
                <a:latin typeface="Century Gothic" panose="020B0502020202020204" pitchFamily="34" charset="0"/>
              </a:rPr>
              <a:t>El Regne Unit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b="1" dirty="0">
                <a:latin typeface="Century Gothic" panose="020B0502020202020204" pitchFamily="34" charset="0"/>
              </a:rPr>
              <a:t>Alemanya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b="1" dirty="0">
                <a:latin typeface="Century Gothic" panose="020B0502020202020204" pitchFamily="34" charset="0"/>
              </a:rPr>
              <a:t>França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b="1" dirty="0">
                <a:latin typeface="Century Gothic" panose="020B0502020202020204" pitchFamily="34" charset="0"/>
              </a:rPr>
              <a:t>Rússia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b="1" dirty="0">
                <a:latin typeface="Century Gothic" panose="020B0502020202020204" pitchFamily="34" charset="0"/>
              </a:rPr>
              <a:t>L’Imperi Austrohongarès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034A8A5-265E-4C80-B2D0-4B806500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6338664" cy="990600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Europa a inicis del S. XX</a:t>
            </a:r>
            <a:br>
              <a:rPr lang="ca-ES" sz="3200" dirty="0">
                <a:latin typeface="Aharoni" pitchFamily="2" charset="-79"/>
                <a:cs typeface="Aharoni" pitchFamily="2" charset="-79"/>
              </a:rPr>
            </a:br>
            <a:r>
              <a:rPr lang="ca-ES" sz="3200" dirty="0">
                <a:latin typeface="Aharoni" pitchFamily="2" charset="-79"/>
                <a:cs typeface="Aharoni" pitchFamily="2" charset="-79"/>
              </a:rPr>
              <a:t>Un complicat equilibri de forces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06EF2B56-AA99-4DE5-8EA9-628E433F9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/>
        </p:nvSpPr>
        <p:spPr>
          <a:xfrm>
            <a:off x="1319929" y="3933056"/>
            <a:ext cx="2232248" cy="1080120"/>
          </a:xfrm>
          <a:prstGeom prst="ellipse">
            <a:avLst/>
          </a:prstGeom>
          <a:solidFill>
            <a:srgbClr val="FFC000"/>
          </a:solidFill>
          <a:ln w="254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  <a:latin typeface="Century Gothic" panose="020B0502020202020204" pitchFamily="34" charset="0"/>
                <a:cs typeface="Aharoni" pitchFamily="2" charset="-79"/>
              </a:rPr>
              <a:t>Conflictes territorials</a:t>
            </a:r>
          </a:p>
        </p:txBody>
      </p:sp>
      <p:sp>
        <p:nvSpPr>
          <p:cNvPr id="11" name="10 Elipse"/>
          <p:cNvSpPr/>
          <p:nvPr/>
        </p:nvSpPr>
        <p:spPr>
          <a:xfrm>
            <a:off x="472991" y="2677975"/>
            <a:ext cx="2088232" cy="1080120"/>
          </a:xfrm>
          <a:prstGeom prst="ellipse">
            <a:avLst/>
          </a:prstGeom>
          <a:solidFill>
            <a:srgbClr val="92D050"/>
          </a:solidFill>
          <a:ln w="2540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  <a:latin typeface="Century Gothic" panose="020B0502020202020204" pitchFamily="34" charset="0"/>
                <a:cs typeface="Aharoni" pitchFamily="2" charset="-79"/>
              </a:rPr>
              <a:t>Rivalitat comercial</a:t>
            </a:r>
          </a:p>
        </p:txBody>
      </p:sp>
      <p:sp>
        <p:nvSpPr>
          <p:cNvPr id="12" name="11 Elipse"/>
          <p:cNvSpPr/>
          <p:nvPr/>
        </p:nvSpPr>
        <p:spPr>
          <a:xfrm>
            <a:off x="6573688" y="2643123"/>
            <a:ext cx="2390800" cy="1080120"/>
          </a:xfrm>
          <a:prstGeom prst="ellipse">
            <a:avLst/>
          </a:prstGeom>
          <a:solidFill>
            <a:srgbClr val="FF99CC"/>
          </a:solidFill>
          <a:ln w="254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  <a:latin typeface="Century Gothic" panose="020B0502020202020204" pitchFamily="34" charset="0"/>
                <a:cs typeface="Aharoni" pitchFamily="2" charset="-79"/>
              </a:rPr>
              <a:t>Conflictes nacionalistes</a:t>
            </a:r>
          </a:p>
        </p:txBody>
      </p:sp>
      <p:sp>
        <p:nvSpPr>
          <p:cNvPr id="13" name="12 Elipse"/>
          <p:cNvSpPr/>
          <p:nvPr/>
        </p:nvSpPr>
        <p:spPr>
          <a:xfrm>
            <a:off x="5801911" y="3933056"/>
            <a:ext cx="2022159" cy="1152128"/>
          </a:xfrm>
          <a:prstGeom prst="ellipse">
            <a:avLst/>
          </a:prstGeom>
          <a:solidFill>
            <a:srgbClr val="00B0F0"/>
          </a:solidFill>
          <a:ln w="25400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  <a:latin typeface="Century Gothic" panose="020B0502020202020204" pitchFamily="34" charset="0"/>
                <a:cs typeface="Aharoni" pitchFamily="2" charset="-79"/>
              </a:rPr>
              <a:t>La Qüestió colonial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55576" y="1628800"/>
            <a:ext cx="784887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Les grans potències europees mantenien a inicis del S. XX una forta rivalitat deguda a diverses causes ...</a:t>
            </a:r>
          </a:p>
        </p:txBody>
      </p:sp>
      <p:cxnSp>
        <p:nvCxnSpPr>
          <p:cNvPr id="32" name="Conector: curvado 31"/>
          <p:cNvCxnSpPr>
            <a:cxnSpLocks/>
            <a:stCxn id="30" idx="2"/>
            <a:endCxn id="11" idx="7"/>
          </p:cNvCxnSpPr>
          <p:nvPr/>
        </p:nvCxnSpPr>
        <p:spPr>
          <a:xfrm rot="5400000">
            <a:off x="3187199" y="1343342"/>
            <a:ext cx="561024" cy="2424603"/>
          </a:xfrm>
          <a:prstGeom prst="curvedConnector3">
            <a:avLst/>
          </a:prstGeom>
          <a:ln w="31750">
            <a:solidFill>
              <a:schemeClr val="accent3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: curvado 34"/>
          <p:cNvCxnSpPr>
            <a:cxnSpLocks/>
            <a:stCxn id="30" idx="2"/>
            <a:endCxn id="10" idx="0"/>
          </p:cNvCxnSpPr>
          <p:nvPr/>
        </p:nvCxnSpPr>
        <p:spPr>
          <a:xfrm rot="5400000">
            <a:off x="2729071" y="1982114"/>
            <a:ext cx="1657925" cy="2243959"/>
          </a:xfrm>
          <a:prstGeom prst="curvedConnector3">
            <a:avLst/>
          </a:prstGeom>
          <a:ln w="31750">
            <a:solidFill>
              <a:schemeClr val="accent3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: curvado 36"/>
          <p:cNvCxnSpPr>
            <a:cxnSpLocks/>
          </p:cNvCxnSpPr>
          <p:nvPr/>
        </p:nvCxnSpPr>
        <p:spPr>
          <a:xfrm rot="16200000" flipH="1">
            <a:off x="5563278" y="1440507"/>
            <a:ext cx="526172" cy="2243801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3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ector: curvado 38"/>
          <p:cNvCxnSpPr>
            <a:cxnSpLocks/>
            <a:stCxn id="30" idx="2"/>
            <a:endCxn id="13" idx="0"/>
          </p:cNvCxnSpPr>
          <p:nvPr/>
        </p:nvCxnSpPr>
        <p:spPr>
          <a:xfrm rot="16200000" flipH="1">
            <a:off x="4917539" y="2037603"/>
            <a:ext cx="1657925" cy="2132979"/>
          </a:xfrm>
          <a:prstGeom prst="curvedConnector3">
            <a:avLst/>
          </a:prstGeom>
          <a:ln w="31750">
            <a:solidFill>
              <a:schemeClr val="accent3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Imagen 4">
            <a:extLst>
              <a:ext uri="{FF2B5EF4-FFF2-40B4-BE49-F238E27FC236}">
                <a16:creationId xmlns:a16="http://schemas.microsoft.com/office/drawing/2014/main" id="{4351AB67-05E1-43BC-9189-70B216E8B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25" name="1 Título">
            <a:extLst>
              <a:ext uri="{FF2B5EF4-FFF2-40B4-BE49-F238E27FC236}">
                <a16:creationId xmlns:a16="http://schemas.microsoft.com/office/drawing/2014/main" id="{97043E2F-B4F6-49A0-984E-66A1D0AD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6338664" cy="990600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Les Causes de la Guerra</a:t>
            </a:r>
          </a:p>
        </p:txBody>
      </p:sp>
      <p:sp>
        <p:nvSpPr>
          <p:cNvPr id="44" name="Fletxa: avall 43">
            <a:extLst>
              <a:ext uri="{FF2B5EF4-FFF2-40B4-BE49-F238E27FC236}">
                <a16:creationId xmlns:a16="http://schemas.microsoft.com/office/drawing/2014/main" id="{F40E6D4D-AE69-4FA9-A885-799857F7C780}"/>
              </a:ext>
            </a:extLst>
          </p:cNvPr>
          <p:cNvSpPr/>
          <p:nvPr/>
        </p:nvSpPr>
        <p:spPr>
          <a:xfrm>
            <a:off x="4355966" y="4462812"/>
            <a:ext cx="648072" cy="936104"/>
          </a:xfrm>
          <a:prstGeom prst="downArrow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46" name="Connector de fletxa recta 45">
            <a:extLst>
              <a:ext uri="{FF2B5EF4-FFF2-40B4-BE49-F238E27FC236}">
                <a16:creationId xmlns:a16="http://schemas.microsoft.com/office/drawing/2014/main" id="{3A02725B-12B8-442F-A6A1-FF95A66BD48A}"/>
              </a:ext>
            </a:extLst>
          </p:cNvPr>
          <p:cNvCxnSpPr/>
          <p:nvPr/>
        </p:nvCxnSpPr>
        <p:spPr>
          <a:xfrm>
            <a:off x="3342090" y="3429000"/>
            <a:ext cx="1007950" cy="792088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de fletxa recta 47">
            <a:extLst>
              <a:ext uri="{FF2B5EF4-FFF2-40B4-BE49-F238E27FC236}">
                <a16:creationId xmlns:a16="http://schemas.microsoft.com/office/drawing/2014/main" id="{19ED47CB-08A2-4206-A091-3AAC01A8D9DC}"/>
              </a:ext>
            </a:extLst>
          </p:cNvPr>
          <p:cNvCxnSpPr/>
          <p:nvPr/>
        </p:nvCxnSpPr>
        <p:spPr>
          <a:xfrm>
            <a:off x="3732822" y="4509120"/>
            <a:ext cx="600222" cy="70267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 de fletxa recta 49">
            <a:extLst>
              <a:ext uri="{FF2B5EF4-FFF2-40B4-BE49-F238E27FC236}">
                <a16:creationId xmlns:a16="http://schemas.microsoft.com/office/drawing/2014/main" id="{9CE0B158-E4A3-4C5A-B40B-631A2D6400FE}"/>
              </a:ext>
            </a:extLst>
          </p:cNvPr>
          <p:cNvCxnSpPr/>
          <p:nvPr/>
        </p:nvCxnSpPr>
        <p:spPr>
          <a:xfrm flipH="1">
            <a:off x="5000596" y="3355251"/>
            <a:ext cx="834163" cy="865837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de fletxa recta 50">
            <a:extLst>
              <a:ext uri="{FF2B5EF4-FFF2-40B4-BE49-F238E27FC236}">
                <a16:creationId xmlns:a16="http://schemas.microsoft.com/office/drawing/2014/main" id="{8547500B-FCDE-4676-B5A5-C10F1F7F47BE}"/>
              </a:ext>
            </a:extLst>
          </p:cNvPr>
          <p:cNvCxnSpPr>
            <a:cxnSpLocks/>
          </p:cNvCxnSpPr>
          <p:nvPr/>
        </p:nvCxnSpPr>
        <p:spPr>
          <a:xfrm flipH="1">
            <a:off x="5031079" y="4491799"/>
            <a:ext cx="576243" cy="107558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QuadreDeText 54">
            <a:extLst>
              <a:ext uri="{FF2B5EF4-FFF2-40B4-BE49-F238E27FC236}">
                <a16:creationId xmlns:a16="http://schemas.microsoft.com/office/drawing/2014/main" id="{5CAD37D7-2569-4B0F-8CE2-8D611C8DD80D}"/>
              </a:ext>
            </a:extLst>
          </p:cNvPr>
          <p:cNvSpPr txBox="1"/>
          <p:nvPr/>
        </p:nvSpPr>
        <p:spPr>
          <a:xfrm>
            <a:off x="2283222" y="5116542"/>
            <a:ext cx="242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>
                <a:solidFill>
                  <a:schemeClr val="accent4">
                    <a:lumMod val="50000"/>
                  </a:schemeClr>
                </a:solidFill>
              </a:rPr>
              <a:t>Que van comportar ...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CCC50B9-6165-4E23-81E4-07CBA94A4E86}"/>
              </a:ext>
            </a:extLst>
          </p:cNvPr>
          <p:cNvSpPr/>
          <p:nvPr/>
        </p:nvSpPr>
        <p:spPr>
          <a:xfrm>
            <a:off x="1319929" y="5661248"/>
            <a:ext cx="2820023" cy="9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La formació de grans blocs o aliances militars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3FF082A-7DB2-4D1C-AACF-5AA4765BCE25}"/>
              </a:ext>
            </a:extLst>
          </p:cNvPr>
          <p:cNvSpPr/>
          <p:nvPr/>
        </p:nvSpPr>
        <p:spPr>
          <a:xfrm>
            <a:off x="5163676" y="5661248"/>
            <a:ext cx="2820023" cy="9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Una carrera armamentista, la PAU ARMADA.</a:t>
            </a:r>
          </a:p>
        </p:txBody>
      </p:sp>
      <p:pic>
        <p:nvPicPr>
          <p:cNvPr id="59" name="Imatge 58" descr="Imatge que conté objecte&#10;&#10;Descripció generada amb un nivell de confiança elevat">
            <a:extLst>
              <a:ext uri="{FF2B5EF4-FFF2-40B4-BE49-F238E27FC236}">
                <a16:creationId xmlns:a16="http://schemas.microsoft.com/office/drawing/2014/main" id="{CAB52037-1FAC-4C96-8F31-CF8BFC42E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0" y="5860050"/>
            <a:ext cx="1106129" cy="6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3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oronació del kaiser Guillem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77535"/>
            <a:ext cx="3312368" cy="245186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23528" y="3735870"/>
            <a:ext cx="345638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400" b="1" dirty="0">
                <a:latin typeface="Century Gothic" panose="020B0502020202020204" pitchFamily="34" charset="0"/>
              </a:rPr>
              <a:t>Coronació del Kàiser Guillem I (1871)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5C7B3A62-AF26-44BF-9EAF-1873AA3E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6770712" cy="990600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La rivalitat econòmica i comercial</a:t>
            </a:r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35856B38-8824-4D24-86CE-E16584125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AB3D07D7-DCD3-40B4-A11D-996B1F3C6642}"/>
              </a:ext>
            </a:extLst>
          </p:cNvPr>
          <p:cNvSpPr txBox="1"/>
          <p:nvPr/>
        </p:nvSpPr>
        <p:spPr>
          <a:xfrm>
            <a:off x="179512" y="1700808"/>
            <a:ext cx="648072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>
                <a:latin typeface="Century Gothic" panose="020B0502020202020204" pitchFamily="34" charset="0"/>
              </a:rPr>
              <a:t>Durant el S. XIX, el </a:t>
            </a:r>
            <a:r>
              <a:rPr lang="ca-ES" sz="2000" b="1" dirty="0">
                <a:latin typeface="Century Gothic" panose="020B0502020202020204" pitchFamily="34" charset="0"/>
              </a:rPr>
              <a:t>Regne Unit </a:t>
            </a:r>
            <a:r>
              <a:rPr lang="ca-ES" sz="2000" dirty="0">
                <a:latin typeface="Century Gothic" panose="020B0502020202020204" pitchFamily="34" charset="0"/>
              </a:rPr>
              <a:t>havia consolidat el seu </a:t>
            </a:r>
            <a:r>
              <a:rPr lang="ca-ES" sz="2000" b="1" dirty="0">
                <a:latin typeface="Century Gothic" panose="020B0502020202020204" pitchFamily="34" charset="0"/>
              </a:rPr>
              <a:t>domini sobre el comerç mundial</a:t>
            </a:r>
            <a:r>
              <a:rPr lang="ca-ES" sz="2000" dirty="0">
                <a:latin typeface="Century Gothic" panose="020B0502020202020204" pitchFamily="34" charset="0"/>
              </a:rPr>
              <a:t>, sobre la producció industrial i el control de les grans rutes marítimes. (l’anomenada “era victoriana”)</a:t>
            </a:r>
          </a:p>
        </p:txBody>
      </p:sp>
      <p:pic>
        <p:nvPicPr>
          <p:cNvPr id="20" name="Imatge 19" descr="Imatge que conté persona, paret, interior, home&#10;&#10;Descripció generada amb un nivell de confiança elevat">
            <a:extLst>
              <a:ext uri="{FF2B5EF4-FFF2-40B4-BE49-F238E27FC236}">
                <a16:creationId xmlns:a16="http://schemas.microsoft.com/office/drawing/2014/main" id="{8F59B3FC-873B-4FC0-916E-7C79B3D16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71" y="1639606"/>
            <a:ext cx="1648417" cy="2293450"/>
          </a:xfrm>
          <a:prstGeom prst="rect">
            <a:avLst/>
          </a:prstGeom>
        </p:spPr>
      </p:pic>
      <p:sp>
        <p:nvSpPr>
          <p:cNvPr id="22" name="QuadreDeText 21">
            <a:extLst>
              <a:ext uri="{FF2B5EF4-FFF2-40B4-BE49-F238E27FC236}">
                <a16:creationId xmlns:a16="http://schemas.microsoft.com/office/drawing/2014/main" id="{83256142-5B38-479C-8BFB-FB733021E573}"/>
              </a:ext>
            </a:extLst>
          </p:cNvPr>
          <p:cNvSpPr txBox="1"/>
          <p:nvPr/>
        </p:nvSpPr>
        <p:spPr>
          <a:xfrm>
            <a:off x="3784111" y="4682623"/>
            <a:ext cx="504056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>
                <a:latin typeface="Century Gothic" panose="020B0502020202020204" pitchFamily="34" charset="0"/>
              </a:rPr>
              <a:t>Des de la seva unificació l’any 1871 sota el lideratge de Prússia, l’</a:t>
            </a:r>
            <a:r>
              <a:rPr lang="ca-ES" sz="2000" b="1" dirty="0">
                <a:latin typeface="Century Gothic" panose="020B0502020202020204" pitchFamily="34" charset="0"/>
              </a:rPr>
              <a:t>Imperi Alemany </a:t>
            </a:r>
            <a:r>
              <a:rPr lang="ca-ES" sz="2000" dirty="0">
                <a:latin typeface="Century Gothic" panose="020B0502020202020204" pitchFamily="34" charset="0"/>
              </a:rPr>
              <a:t>(el Segon Reich) rivalitzava amb el </a:t>
            </a:r>
            <a:r>
              <a:rPr lang="ca-ES" sz="2000" b="1" dirty="0">
                <a:latin typeface="Century Gothic" panose="020B0502020202020204" pitchFamily="34" charset="0"/>
              </a:rPr>
              <a:t>Regne Unit </a:t>
            </a:r>
            <a:r>
              <a:rPr lang="ca-ES" sz="2000" dirty="0">
                <a:latin typeface="Century Gothic" panose="020B0502020202020204" pitchFamily="34" charset="0"/>
              </a:rPr>
              <a:t>en creixement industrial i pel domini dels mercats internacionals.</a:t>
            </a:r>
          </a:p>
        </p:txBody>
      </p:sp>
      <p:sp>
        <p:nvSpPr>
          <p:cNvPr id="23" name="10 CuadroTexto">
            <a:extLst>
              <a:ext uri="{FF2B5EF4-FFF2-40B4-BE49-F238E27FC236}">
                <a16:creationId xmlns:a16="http://schemas.microsoft.com/office/drawing/2014/main" id="{50D42B90-98A3-492F-9D4B-E763C22F3D1C}"/>
              </a:ext>
            </a:extLst>
          </p:cNvPr>
          <p:cNvSpPr txBox="1"/>
          <p:nvPr/>
        </p:nvSpPr>
        <p:spPr>
          <a:xfrm>
            <a:off x="4211960" y="3327283"/>
            <a:ext cx="2997126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400" b="1" dirty="0">
                <a:latin typeface="Century Gothic" panose="020B0502020202020204" pitchFamily="34" charset="0"/>
              </a:rPr>
              <a:t>La reina Victòria d’Anglaterra (1837 – 1901)</a:t>
            </a:r>
          </a:p>
          <a:p>
            <a:r>
              <a:rPr lang="ca-ES" sz="1400" b="1" dirty="0">
                <a:latin typeface="Century Gothic" panose="020B0502020202020204" pitchFamily="34" charset="0"/>
              </a:rPr>
              <a:t>Reina del Regne Unit de la Gran Bretanya i Irlanda i Emperadriu de l’Índia des de 1876.</a:t>
            </a:r>
          </a:p>
        </p:txBody>
      </p:sp>
    </p:spTree>
    <p:extLst>
      <p:ext uri="{BB962C8B-B14F-4D97-AF65-F5344CB8AC3E}">
        <p14:creationId xmlns:p14="http://schemas.microsoft.com/office/powerpoint/2010/main" val="11396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757" y="3284984"/>
            <a:ext cx="5017802" cy="338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isel"/>
          <p:cNvSpPr/>
          <p:nvPr/>
        </p:nvSpPr>
        <p:spPr>
          <a:xfrm>
            <a:off x="395536" y="1657085"/>
            <a:ext cx="8352928" cy="1329840"/>
          </a:xfrm>
          <a:prstGeom prst="bevel">
            <a:avLst/>
          </a:prstGeom>
          <a:solidFill>
            <a:srgbClr val="CFF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Alemanya reclamava més territoris per colonitzar, ja que considerava que les seves colònies eren insuficients en relació al seu potencial econòmic i militar i es sentia maltractada en relació a França o el Regne Unit.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58241" y="614408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400" b="1" dirty="0">
                <a:latin typeface="Century Gothic" panose="020B0502020202020204" pitchFamily="34" charset="0"/>
              </a:rPr>
              <a:t>L’Imperi colonial alemany a inicis del S. XX</a:t>
            </a:r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D476FB18-BDE4-4762-B0D8-26B8094D0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4755D682-A61C-4908-8A20-A447991F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5" y="245836"/>
            <a:ext cx="6770712" cy="754872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La qüestió colonial</a:t>
            </a:r>
          </a:p>
        </p:txBody>
      </p:sp>
      <p:pic>
        <p:nvPicPr>
          <p:cNvPr id="18" name="Imatge 17">
            <a:extLst>
              <a:ext uri="{FF2B5EF4-FFF2-40B4-BE49-F238E27FC236}">
                <a16:creationId xmlns:a16="http://schemas.microsoft.com/office/drawing/2014/main" id="{30A064F9-4CE4-4421-B417-8D098BE77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08" y="3282924"/>
            <a:ext cx="2016224" cy="1345830"/>
          </a:xfrm>
          <a:prstGeom prst="rect">
            <a:avLst/>
          </a:prstGeom>
        </p:spPr>
      </p:pic>
      <p:sp>
        <p:nvSpPr>
          <p:cNvPr id="20" name="9 CuadroTexto">
            <a:extLst>
              <a:ext uri="{FF2B5EF4-FFF2-40B4-BE49-F238E27FC236}">
                <a16:creationId xmlns:a16="http://schemas.microsoft.com/office/drawing/2014/main" id="{0D93B695-492A-42F8-A40F-3205997386D4}"/>
              </a:ext>
            </a:extLst>
          </p:cNvPr>
          <p:cNvSpPr txBox="1"/>
          <p:nvPr/>
        </p:nvSpPr>
        <p:spPr>
          <a:xfrm>
            <a:off x="150148" y="3259773"/>
            <a:ext cx="146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b="1" dirty="0">
                <a:latin typeface="Century Gothic" panose="020B0502020202020204" pitchFamily="34" charset="0"/>
              </a:rPr>
              <a:t>Bandera de l’Imperi Alemany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665643B9-D8CE-4396-A502-892AB75AA463}"/>
              </a:ext>
            </a:extLst>
          </p:cNvPr>
          <p:cNvSpPr txBox="1"/>
          <p:nvPr/>
        </p:nvSpPr>
        <p:spPr>
          <a:xfrm>
            <a:off x="239269" y="4924753"/>
            <a:ext cx="350146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>Un exemple de disputa colonial entre Alemanya i França va ser pel domini del Marroc.</a:t>
            </a:r>
          </a:p>
        </p:txBody>
      </p:sp>
    </p:spTree>
    <p:extLst>
      <p:ext uri="{BB962C8B-B14F-4D97-AF65-F5344CB8AC3E}">
        <p14:creationId xmlns:p14="http://schemas.microsoft.com/office/powerpoint/2010/main" val="417394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sacia i lor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4946" y="4344226"/>
            <a:ext cx="3743892" cy="2291244"/>
          </a:xfrm>
          <a:prstGeom prst="rect">
            <a:avLst/>
          </a:prstGeom>
        </p:spPr>
      </p:pic>
      <p:sp>
        <p:nvSpPr>
          <p:cNvPr id="7" name="6 Recortar rectángulo de esquina diagonal"/>
          <p:cNvSpPr/>
          <p:nvPr/>
        </p:nvSpPr>
        <p:spPr>
          <a:xfrm>
            <a:off x="179512" y="1954191"/>
            <a:ext cx="5368325" cy="151216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Blip>
                <a:blip r:embed="rId3"/>
              </a:buBlip>
            </a:pPr>
            <a:r>
              <a:rPr lang="ca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Disputa entre França i Alemanya per les regions d’Alsàcia i Lorena.</a:t>
            </a:r>
          </a:p>
          <a:p>
            <a:pPr marL="177800" indent="-177800" algn="just">
              <a:buBlip>
                <a:blip r:embed="rId3"/>
              </a:buBlip>
            </a:pPr>
            <a:r>
              <a:rPr lang="ca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Guerra franco-prussiana (1870-71), que va acabar amb l’annexió d’Alsàcia i Lorena al nou II Reich Alemany.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6298888"/>
            <a:ext cx="338437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b="1" dirty="0"/>
              <a:t>Victòria prussiana a Sedan, 1870</a:t>
            </a:r>
          </a:p>
        </p:txBody>
      </p:sp>
      <p:pic>
        <p:nvPicPr>
          <p:cNvPr id="13" name="Imagen 4">
            <a:extLst>
              <a:ext uri="{FF2B5EF4-FFF2-40B4-BE49-F238E27FC236}">
                <a16:creationId xmlns:a16="http://schemas.microsoft.com/office/drawing/2014/main" id="{7C0E661D-078C-4142-B8B5-FBD021C00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4" name="1 Título">
            <a:extLst>
              <a:ext uri="{FF2B5EF4-FFF2-40B4-BE49-F238E27FC236}">
                <a16:creationId xmlns:a16="http://schemas.microsoft.com/office/drawing/2014/main" id="{B198CF9E-00F6-4729-82F8-8703762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5" y="245836"/>
            <a:ext cx="6770712" cy="754872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Els conflictes territorials a Europa</a:t>
            </a:r>
          </a:p>
        </p:txBody>
      </p:sp>
      <p:pic>
        <p:nvPicPr>
          <p:cNvPr id="19" name="Imatge 18" descr="Imatge que conté text, mapa&#10;&#10;Descripció generada amb un nivell de confiança molt elevat">
            <a:extLst>
              <a:ext uri="{FF2B5EF4-FFF2-40B4-BE49-F238E27FC236}">
                <a16:creationId xmlns:a16="http://schemas.microsoft.com/office/drawing/2014/main" id="{3DA6B18C-0CC5-4F04-8954-5E6E11926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66" y="1682649"/>
            <a:ext cx="3120717" cy="2492896"/>
          </a:xfrm>
          <a:prstGeom prst="rect">
            <a:avLst/>
          </a:prstGeom>
        </p:spPr>
      </p:pic>
      <p:pic>
        <p:nvPicPr>
          <p:cNvPr id="21" name="Imatge 20" descr="Imatge que conté exterior, herba, arbre, camp&#10;&#10;Descripció generada amb un nivell de confiança elevat">
            <a:extLst>
              <a:ext uri="{FF2B5EF4-FFF2-40B4-BE49-F238E27FC236}">
                <a16:creationId xmlns:a16="http://schemas.microsoft.com/office/drawing/2014/main" id="{40E3FBA7-7B12-4BDE-8B05-095840304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2" y="3753592"/>
            <a:ext cx="4121679" cy="1970387"/>
          </a:xfrm>
          <a:prstGeom prst="rect">
            <a:avLst/>
          </a:prstGeom>
        </p:spPr>
      </p:pic>
      <p:cxnSp>
        <p:nvCxnSpPr>
          <p:cNvPr id="3" name="Connector de fletxa recta 2">
            <a:extLst>
              <a:ext uri="{FF2B5EF4-FFF2-40B4-BE49-F238E27FC236}">
                <a16:creationId xmlns:a16="http://schemas.microsoft.com/office/drawing/2014/main" id="{E77F6C89-8375-4F68-8CA3-B0D988D08297}"/>
              </a:ext>
            </a:extLst>
          </p:cNvPr>
          <p:cNvCxnSpPr>
            <a:cxnSpLocks/>
          </p:cNvCxnSpPr>
          <p:nvPr/>
        </p:nvCxnSpPr>
        <p:spPr>
          <a:xfrm>
            <a:off x="3000562" y="3240730"/>
            <a:ext cx="2867582" cy="253428"/>
          </a:xfrm>
          <a:prstGeom prst="straightConnector1">
            <a:avLst/>
          </a:prstGeom>
          <a:ln w="53975" cmpd="dbl">
            <a:solidFill>
              <a:srgbClr val="FF0000"/>
            </a:solidFill>
            <a:headEnd type="oval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0 CuadroTexto">
            <a:extLst>
              <a:ext uri="{FF2B5EF4-FFF2-40B4-BE49-F238E27FC236}">
                <a16:creationId xmlns:a16="http://schemas.microsoft.com/office/drawing/2014/main" id="{B01E979B-E545-4722-BCDE-9F815E89651F}"/>
              </a:ext>
            </a:extLst>
          </p:cNvPr>
          <p:cNvSpPr txBox="1"/>
          <p:nvPr/>
        </p:nvSpPr>
        <p:spPr>
          <a:xfrm>
            <a:off x="179512" y="5814136"/>
            <a:ext cx="388843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b="1" dirty="0"/>
              <a:t>Gravat de la guerra entre França i Prússia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>
            <a:extLst>
              <a:ext uri="{FF2B5EF4-FFF2-40B4-BE49-F238E27FC236}">
                <a16:creationId xmlns:a16="http://schemas.microsoft.com/office/drawing/2014/main" id="{7C0E661D-078C-4142-B8B5-FBD021C0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4" name="1 Título">
            <a:extLst>
              <a:ext uri="{FF2B5EF4-FFF2-40B4-BE49-F238E27FC236}">
                <a16:creationId xmlns:a16="http://schemas.microsoft.com/office/drawing/2014/main" id="{B198CF9E-00F6-4729-82F8-8703762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1" y="227531"/>
            <a:ext cx="6770712" cy="867296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Conflictes nacionalistes a Europa: la qüestió dels Balcans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E1125D35-E8C2-4B73-B8CB-59CE89B55AAD}"/>
              </a:ext>
            </a:extLst>
          </p:cNvPr>
          <p:cNvSpPr txBox="1"/>
          <p:nvPr/>
        </p:nvSpPr>
        <p:spPr>
          <a:xfrm>
            <a:off x="251520" y="1610112"/>
            <a:ext cx="864096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chemeClr val="bg1"/>
                </a:solidFill>
              </a:rPr>
              <a:t>Grans tensions nacionalistes i territorials als nous Estats balcànics, independitzats durant el S. XIX de l’Imperi Otomà (Turc)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E2041046-47B9-4250-9685-4452FEED2583}"/>
              </a:ext>
            </a:extLst>
          </p:cNvPr>
          <p:cNvSpPr txBox="1"/>
          <p:nvPr/>
        </p:nvSpPr>
        <p:spPr>
          <a:xfrm>
            <a:off x="1048425" y="2648496"/>
            <a:ext cx="3667591" cy="11079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sz="2200" dirty="0">
                <a:solidFill>
                  <a:srgbClr val="C00000"/>
                </a:solidFill>
              </a:rPr>
              <a:t>Expansionisme de l’Imperi d’Àustria-Hongria a la regió dels Balcans.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5EC5E73E-222F-4D5E-8B3B-ED0A71E8BF3D}"/>
              </a:ext>
            </a:extLst>
          </p:cNvPr>
          <p:cNvSpPr txBox="1"/>
          <p:nvPr/>
        </p:nvSpPr>
        <p:spPr>
          <a:xfrm>
            <a:off x="1056664" y="3840768"/>
            <a:ext cx="3667591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200" dirty="0">
                <a:solidFill>
                  <a:schemeClr val="accent4">
                    <a:lumMod val="50000"/>
                  </a:schemeClr>
                </a:solidFill>
              </a:rPr>
              <a:t>“Paneslavisme” de Sèrbia i de l’Imperi Rus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3C27468E-2AEA-4694-B4CF-E48B3C20033E}"/>
              </a:ext>
            </a:extLst>
          </p:cNvPr>
          <p:cNvSpPr txBox="1"/>
          <p:nvPr/>
        </p:nvSpPr>
        <p:spPr>
          <a:xfrm>
            <a:off x="1056664" y="4756041"/>
            <a:ext cx="3667591" cy="76944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200" dirty="0">
                <a:solidFill>
                  <a:schemeClr val="accent1">
                    <a:lumMod val="50000"/>
                  </a:schemeClr>
                </a:solidFill>
              </a:rPr>
              <a:t>Minories ètniques i religioses als Estats balcànics...</a:t>
            </a:r>
          </a:p>
        </p:txBody>
      </p:sp>
      <p:pic>
        <p:nvPicPr>
          <p:cNvPr id="8" name="Imatge 7" descr="Imatge que conté text, mapa&#10;&#10;Descripció generada amb un nivell de confiança molt elevat">
            <a:extLst>
              <a:ext uri="{FF2B5EF4-FFF2-40B4-BE49-F238E27FC236}">
                <a16:creationId xmlns:a16="http://schemas.microsoft.com/office/drawing/2014/main" id="{FA883E35-0DD7-402D-9A28-609DACE06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40072"/>
            <a:ext cx="3322258" cy="4017163"/>
          </a:xfrm>
          <a:prstGeom prst="rect">
            <a:avLst/>
          </a:prstGeom>
        </p:spPr>
      </p:pic>
      <p:cxnSp>
        <p:nvCxnSpPr>
          <p:cNvPr id="4" name="Connector: angular 3">
            <a:extLst>
              <a:ext uri="{FF2B5EF4-FFF2-40B4-BE49-F238E27FC236}">
                <a16:creationId xmlns:a16="http://schemas.microsoft.com/office/drawing/2014/main" id="{B5B7AC0A-1E3A-43FB-8C72-9E3B108DE9C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58441" y="2021701"/>
            <a:ext cx="805144" cy="3115151"/>
          </a:xfrm>
          <a:prstGeom prst="bentConnector3">
            <a:avLst>
              <a:gd name="adj1" fmla="val -28392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de fletxa recta 8">
            <a:extLst>
              <a:ext uri="{FF2B5EF4-FFF2-40B4-BE49-F238E27FC236}">
                <a16:creationId xmlns:a16="http://schemas.microsoft.com/office/drawing/2014/main" id="{6FDA20A6-D11E-432F-B165-4E8C31C4DA8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07504" y="3156328"/>
            <a:ext cx="940921" cy="461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de fletxa recta 11">
            <a:extLst>
              <a:ext uri="{FF2B5EF4-FFF2-40B4-BE49-F238E27FC236}">
                <a16:creationId xmlns:a16="http://schemas.microsoft.com/office/drawing/2014/main" id="{03F203DD-8653-403A-83C5-11D42507A08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07504" y="4194711"/>
            <a:ext cx="949160" cy="307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5C785201-212F-4E9B-A8A5-4DDB75E8F4FB}"/>
              </a:ext>
            </a:extLst>
          </p:cNvPr>
          <p:cNvSpPr txBox="1"/>
          <p:nvPr/>
        </p:nvSpPr>
        <p:spPr>
          <a:xfrm>
            <a:off x="385646" y="6029033"/>
            <a:ext cx="4536504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Grècia havia aconseguit independitzar-se de l’Imperi Otomà en la guerra de 1821 – 1832 </a:t>
            </a:r>
          </a:p>
        </p:txBody>
      </p:sp>
      <p:cxnSp>
        <p:nvCxnSpPr>
          <p:cNvPr id="25" name="Connector de fletxa recta 24">
            <a:extLst>
              <a:ext uri="{FF2B5EF4-FFF2-40B4-BE49-F238E27FC236}">
                <a16:creationId xmlns:a16="http://schemas.microsoft.com/office/drawing/2014/main" id="{C8FA8933-9349-4E47-AC46-348507AFEC1E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922150" y="5517232"/>
            <a:ext cx="945994" cy="83496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9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>
            <a:extLst>
              <a:ext uri="{FF2B5EF4-FFF2-40B4-BE49-F238E27FC236}">
                <a16:creationId xmlns:a16="http://schemas.microsoft.com/office/drawing/2014/main" id="{7C0E661D-078C-4142-B8B5-FBD021C0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5" y="116632"/>
            <a:ext cx="1667263" cy="432048"/>
          </a:xfrm>
          <a:prstGeom prst="rect">
            <a:avLst/>
          </a:prstGeom>
        </p:spPr>
      </p:pic>
      <p:sp>
        <p:nvSpPr>
          <p:cNvPr id="14" name="1 Título">
            <a:extLst>
              <a:ext uri="{FF2B5EF4-FFF2-40B4-BE49-F238E27FC236}">
                <a16:creationId xmlns:a16="http://schemas.microsoft.com/office/drawing/2014/main" id="{B198CF9E-00F6-4729-82F8-8703762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1" y="227531"/>
            <a:ext cx="6770712" cy="867296"/>
          </a:xfrm>
        </p:spPr>
        <p:txBody>
          <a:bodyPr>
            <a:noAutofit/>
          </a:bodyPr>
          <a:lstStyle/>
          <a:p>
            <a:r>
              <a:rPr lang="ca-ES" sz="3200" dirty="0">
                <a:latin typeface="Aharoni" pitchFamily="2" charset="-79"/>
                <a:cs typeface="Aharoni" pitchFamily="2" charset="-79"/>
              </a:rPr>
              <a:t>Conflictes nacionalistes a Europa: la qüestió dels Balcans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E1125D35-E8C2-4B73-B8CB-59CE89B55AAD}"/>
              </a:ext>
            </a:extLst>
          </p:cNvPr>
          <p:cNvSpPr txBox="1"/>
          <p:nvPr/>
        </p:nvSpPr>
        <p:spPr>
          <a:xfrm>
            <a:off x="179511" y="1772816"/>
            <a:ext cx="2211401" cy="44012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A inicis del S. XX es van produir les </a:t>
            </a:r>
            <a:r>
              <a:rPr lang="ca-ES" sz="2000" b="1" dirty="0">
                <a:solidFill>
                  <a:schemeClr val="bg1"/>
                </a:solidFill>
              </a:rPr>
              <a:t>GUERRES BALCÀNIQUES</a:t>
            </a:r>
            <a:r>
              <a:rPr lang="ca-ES" sz="2000" dirty="0">
                <a:solidFill>
                  <a:schemeClr val="bg1"/>
                </a:solidFill>
              </a:rPr>
              <a:t>, on Grècia, Sèrbia i Bulgària va estendre els seus territoris a costa de l’antic Imperi Otomà (Turc), però també amb grans tensions entre ells.</a:t>
            </a:r>
          </a:p>
          <a:p>
            <a:r>
              <a:rPr lang="ca-ES" sz="2000" dirty="0">
                <a:solidFill>
                  <a:schemeClr val="bg1"/>
                </a:solidFill>
              </a:rPr>
              <a:t>També va néixer el Regne d’Albània.</a:t>
            </a:r>
          </a:p>
        </p:txBody>
      </p:sp>
      <p:pic>
        <p:nvPicPr>
          <p:cNvPr id="17" name="Imatge 16" descr="Imatge que conté text, mapa&#10;&#10;Descripció generada amb un nivell de confiança molt elevat">
            <a:extLst>
              <a:ext uri="{FF2B5EF4-FFF2-40B4-BE49-F238E27FC236}">
                <a16:creationId xmlns:a16="http://schemas.microsoft.com/office/drawing/2014/main" id="{89B096EA-CB9C-424D-BE00-3C41111B2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3219513" cy="4857653"/>
          </a:xfrm>
          <a:prstGeom prst="rect">
            <a:avLst/>
          </a:prstGeom>
        </p:spPr>
      </p:pic>
      <p:pic>
        <p:nvPicPr>
          <p:cNvPr id="7" name="Imatge 6" descr="Imatge que conté text, mapa&#10;&#10;Descripció generada amb un nivell de confiança molt elevat">
            <a:extLst>
              <a:ext uri="{FF2B5EF4-FFF2-40B4-BE49-F238E27FC236}">
                <a16:creationId xmlns:a16="http://schemas.microsoft.com/office/drawing/2014/main" id="{BF30C769-5ED2-41CB-9E27-0E74AB25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952328" cy="2818131"/>
          </a:xfrm>
          <a:prstGeom prst="rect">
            <a:avLst/>
          </a:prstGeom>
        </p:spPr>
      </p:pic>
      <p:sp>
        <p:nvSpPr>
          <p:cNvPr id="9" name="Fletxa: doblada 8">
            <a:extLst>
              <a:ext uri="{FF2B5EF4-FFF2-40B4-BE49-F238E27FC236}">
                <a16:creationId xmlns:a16="http://schemas.microsoft.com/office/drawing/2014/main" id="{9236E9D7-C769-471B-B96A-030980D1AAF2}"/>
              </a:ext>
            </a:extLst>
          </p:cNvPr>
          <p:cNvSpPr/>
          <p:nvPr/>
        </p:nvSpPr>
        <p:spPr>
          <a:xfrm rot="10800000">
            <a:off x="5847297" y="4851162"/>
            <a:ext cx="576064" cy="576064"/>
          </a:xfrm>
          <a:prstGeom prst="bentArrow">
            <a:avLst/>
          </a:prstGeom>
          <a:solidFill>
            <a:srgbClr val="D85E1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415</TotalTime>
  <Words>788</Words>
  <Application>Microsoft Office PowerPoint</Application>
  <PresentationFormat>Presentació en pantalla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2" baseType="lpstr">
      <vt:lpstr>Agency FB</vt:lpstr>
      <vt:lpstr>Aharoni</vt:lpstr>
      <vt:lpstr>Century Gothic</vt:lpstr>
      <vt:lpstr>Courier New</vt:lpstr>
      <vt:lpstr>Tw Cen MT</vt:lpstr>
      <vt:lpstr>Wingdings</vt:lpstr>
      <vt:lpstr>Wingdings 2</vt:lpstr>
      <vt:lpstr>Intermedio</vt:lpstr>
      <vt:lpstr>LA PRIMERA GUERRA MUNDIAL I LA REVOLUCIÓ RUSSA</vt:lpstr>
      <vt:lpstr>La GRAN GUERRA  (La Primera Guerra Mundial) </vt:lpstr>
      <vt:lpstr>Europa a inicis del S. XX Un complicat equilibri de forces</vt:lpstr>
      <vt:lpstr>Les Causes de la Guerra</vt:lpstr>
      <vt:lpstr>La rivalitat econòmica i comercial</vt:lpstr>
      <vt:lpstr>La qüestió colonial</vt:lpstr>
      <vt:lpstr>Els conflictes territorials a Europa</vt:lpstr>
      <vt:lpstr>Conflictes nacionalistes a Europa: la qüestió dels Balcans</vt:lpstr>
      <vt:lpstr>Conflictes nacionalistes a Europa: la qüestió dels Balcans</vt:lpstr>
      <vt:lpstr>Conflictes nacionalistes a Europa: la qüestió dels Balcans</vt:lpstr>
      <vt:lpstr>La carrera armamentista: la PAU ARMADA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causes i l’esclat de la PRIMERA GUERRA MUNDIAL</dc:title>
  <dc:creator>Jordi</dc:creator>
  <cp:lastModifiedBy>Jordi Castellví</cp:lastModifiedBy>
  <cp:revision>42</cp:revision>
  <dcterms:created xsi:type="dcterms:W3CDTF">2011-12-06T19:37:52Z</dcterms:created>
  <dcterms:modified xsi:type="dcterms:W3CDTF">2021-10-19T21:06:10Z</dcterms:modified>
</cp:coreProperties>
</file>