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1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55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CFF64CB-DAA3-4714-9230-7F896670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FC4A8BD6-FFD8-4780-99B0-36C8A508C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49FD0F-40D0-4546-8B9B-2E90E476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A92FE47-72E0-4767-87B0-305FC0C4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02E5A67-A3D2-4D68-BF89-28996DC0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222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1B0AAED-E9B5-49F8-8129-6827295A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3A89D01-9C49-49C4-BC98-14BFA549D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C5DA4E2-4C8B-4C90-804E-909E274D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81BDA52-F5D2-493C-A6E2-E54BA41D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312F010-3B99-430E-827F-0935447C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33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97DB4913-AB6A-48E6-B822-87730D9AB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4BA01FB5-AB9A-4DC9-8832-85B06FCD3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1B293D6-CE84-4A57-A4A6-02C68EE4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7ED1CC7-62ED-40F8-9072-48F9B028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8B8715C-0E51-4055-9D0B-CA702574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479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C3CB29D-736A-4DEF-9A6D-8D204A5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24876BD-73FD-4464-9394-B9D5BC23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8A2837E-8900-45AB-80EB-D05D6E85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8DB5260-C8AD-4D65-B3B7-1255089A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7E1E722-D293-4148-983F-EFA8BBA4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094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3DBE9BD-DB0E-41E6-9FA1-EF2CD1F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2D8DA0B-5D10-407E-BA97-F290AF12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B86D6C6-4467-4398-9805-08D7A0DC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0D914DC-5BCA-45D9-9894-A6659EA5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9BBA561-21FC-4EBB-A985-06CC9D6D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664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C7A0B4C-50F9-44E1-B252-E716E16F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C5425F1-7A68-4829-A951-18D5B39C0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2A730D06-B417-461F-8DCD-A241355D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DF21228-176A-43F7-A3D1-D143AB0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11F3430-1587-4F8A-AEFB-D5E142DB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48175A1-EE31-4798-8463-F00B29B0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731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87C0A63-D508-4B52-B960-B8EBEC6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676E036-F961-43D3-863E-5FE5BAE6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B48930F0-57A1-4347-BD5D-F7FAE57F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6A978A54-C3B7-4C3D-9F54-3711FE784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385CA7A1-6C3A-468F-9ACB-96A595250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5AE1553E-6343-4F89-A970-B9C4BE6F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27B8B9C4-921E-4A6A-9889-1CA5797E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DA5126B-D228-48DD-8EAA-9C721ED8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645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944361-3DE1-4B06-A2A1-0AA711A4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17ADEC87-F02F-47AE-9C5F-ABDD7BEB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95AC953-68EE-43F9-B83E-82A887C9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60EF1C13-59D7-4990-903C-C89502C5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379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CC387F0E-8512-4287-8535-ED182934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4E0A25D5-01A5-4935-B220-48664E96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27414202-2BAB-4C39-8356-96EB75B8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20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5A1E6A6-AF35-4827-BE75-E3DA487F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E0146BE-E372-443A-8D5F-F71FF239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E4D3FB7A-61E0-4692-B082-A415D6950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D066680-9130-4469-8C8B-1064D026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ACD4E47-85B0-41F1-8F6C-8C7B4085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9EBF6BF-87C4-4AF6-BDE1-E6160B9C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16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69EF6C7-5F81-43FF-814B-E926B5E6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A57588A-6CC7-460A-AAB7-C6A4537A7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75ABC0B-497F-4B48-BB86-EECD60DB9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BC66476-65EC-4B4F-B50C-F30C9127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1371EB0E-417A-4CF4-8EC7-96DB6A40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A38CE51-51B2-4FD0-A7AC-54080C0F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761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E81BEA3C-289C-4B15-8CB9-25EED13D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2D367C6D-3352-4CBB-87C6-DC94070CF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E610CAF-120C-449B-9892-163902A80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868-55EC-437E-B1DF-ADD918AA79A5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D804FB9-EE84-4501-B8EC-EA07BBD7A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0F714A-A728-4E0B-98F9-59BD0228E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54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887CACF-5EFE-47DE-B490-E50BF27F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878312"/>
            <a:ext cx="5242259" cy="1864119"/>
          </a:xfrm>
        </p:spPr>
        <p:txBody>
          <a:bodyPr anchor="t">
            <a:normAutofit fontScale="90000"/>
          </a:bodyPr>
          <a:lstStyle/>
          <a:p>
            <a:pPr algn="l"/>
            <a:r>
              <a:rPr lang="ca-ES" sz="4400" b="1" dirty="0">
                <a:latin typeface="+mn-lt"/>
              </a:rPr>
              <a:t>Les polítiques del torn dinàstic i les seves oposicions.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CFA938C1-EBDC-4F3A-8E4E-64BCBCDF7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71" y="2793291"/>
            <a:ext cx="5161606" cy="972180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s-ES" sz="2000" b="1" dirty="0"/>
              <a:t>L</a:t>
            </a:r>
            <a:r>
              <a:rPr lang="ca-ES" sz="2000" b="1" dirty="0"/>
              <a:t>’ÈPOCA DE LA RESTAURACIÓ BORBÒNICA (1875 – 1899) </a:t>
            </a:r>
          </a:p>
          <a:p>
            <a:pPr algn="l"/>
            <a:r>
              <a:rPr lang="ca-ES" sz="2000" b="1" dirty="0"/>
              <a:t>CAPÍTOL III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1B6259-14F9-4343-AA61-CB25CEE6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45" y="1846598"/>
            <a:ext cx="5563983" cy="3648270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tge 4">
            <a:extLst>
              <a:ext uri="{FF2B5EF4-FFF2-40B4-BE49-F238E27FC236}">
                <a16:creationId xmlns:a16="http://schemas.microsoft.com/office/drawing/2014/main" id="{74AFB953-4A2A-473A-A31F-7BE4047C1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59" y="383891"/>
            <a:ext cx="3271441" cy="8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82" name="Freeform: Shape 70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71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72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5" name="Freeform: Shape 73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Freeform: Shape 74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448056" y="348972"/>
            <a:ext cx="9372600" cy="545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Les oposicions al règim de la Restauració</a:t>
            </a: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D27D651-F238-4C54-A8C7-84211F4709F3}"/>
              </a:ext>
            </a:extLst>
          </p:cNvPr>
          <p:cNvSpPr/>
          <p:nvPr/>
        </p:nvSpPr>
        <p:spPr>
          <a:xfrm>
            <a:off x="446524" y="1039652"/>
            <a:ext cx="4462272" cy="76809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ELS CARLINS O TRADICIONALISTES</a:t>
            </a:r>
          </a:p>
        </p:txBody>
      </p:sp>
      <p:pic>
        <p:nvPicPr>
          <p:cNvPr id="14" name="Imagen 13" descr="Imagen en blanco y negro de un hombre con traje y corbata&#10;&#10;Descripción generada automáticamente">
            <a:extLst>
              <a:ext uri="{FF2B5EF4-FFF2-40B4-BE49-F238E27FC236}">
                <a16:creationId xmlns:a16="http://schemas.microsoft.com/office/drawing/2014/main" id="{5E7DBD13-4C86-4625-9CE7-3012C0245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79" y="4374478"/>
            <a:ext cx="1405462" cy="2105216"/>
          </a:xfrm>
          <a:prstGeom prst="rect">
            <a:avLst/>
          </a:prstGeom>
        </p:spPr>
      </p:pic>
      <p:pic>
        <p:nvPicPr>
          <p:cNvPr id="18" name="Imagen 17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A6DDF826-5014-4C2F-AFE5-672657D5A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21" y="1486127"/>
            <a:ext cx="4764798" cy="318645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84C8346-B25B-4FC2-9777-6176B1B77E5E}"/>
              </a:ext>
            </a:extLst>
          </p:cNvPr>
          <p:cNvSpPr txBox="1"/>
          <p:nvPr/>
        </p:nvSpPr>
        <p:spPr>
          <a:xfrm>
            <a:off x="6063015" y="5891958"/>
            <a:ext cx="41891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ca-E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pretenent carlista entre 1868 i 1909 fou l’autoproclamat </a:t>
            </a:r>
            <a:r>
              <a:rPr lang="ca-ES" sz="16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Carles VII</a:t>
            </a:r>
            <a:r>
              <a:rPr lang="ca-E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ca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606332-9FC9-425F-8E5B-70A941CD7ED6}"/>
              </a:ext>
            </a:extLst>
          </p:cNvPr>
          <p:cNvSpPr txBox="1"/>
          <p:nvPr/>
        </p:nvSpPr>
        <p:spPr>
          <a:xfrm>
            <a:off x="294150" y="3684230"/>
            <a:ext cx="4826489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1888 es fundà el </a:t>
            </a:r>
            <a:r>
              <a:rPr lang="es-ES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Partido Católico Nacional </a:t>
            </a:r>
            <a:r>
              <a:rPr lang="es-ES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(o Partido Integrista)</a:t>
            </a:r>
            <a:r>
              <a:rPr lang="ca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que aplegà als sectors més reaccionaris i antiliberals del carlisme, liderats per </a:t>
            </a:r>
            <a:r>
              <a:rPr lang="ca-E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Cándido </a:t>
            </a:r>
            <a:r>
              <a:rPr lang="ca-ES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Nocedal</a:t>
            </a:r>
            <a:r>
              <a:rPr lang="ca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ca-ES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Anys més tard les diverses tendències del carlisme es van aplegar en la </a:t>
            </a:r>
            <a:r>
              <a:rPr lang="es-ES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Comunión Tradicionalista</a:t>
            </a:r>
            <a:r>
              <a:rPr lang="es-ES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s-E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92BF434-E376-4A23-A104-E547EAD748CE}"/>
              </a:ext>
            </a:extLst>
          </p:cNvPr>
          <p:cNvSpPr txBox="1"/>
          <p:nvPr/>
        </p:nvSpPr>
        <p:spPr>
          <a:xfrm>
            <a:off x="294687" y="2194477"/>
            <a:ext cx="4461736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carlisme va perdre amb la Restauració el suport formal de bona part de la jerarquia de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l’Església Catòlica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82" name="Freeform: Shape 70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71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72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5" name="Freeform: Shape 73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Freeform: Shape 74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448056" y="348972"/>
            <a:ext cx="9372600" cy="545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Les oposicions al règim de la Restauració</a:t>
            </a: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31EEF7C-EFF8-4237-A373-92D4CA720AEC}"/>
              </a:ext>
            </a:extLst>
          </p:cNvPr>
          <p:cNvSpPr/>
          <p:nvPr/>
        </p:nvSpPr>
        <p:spPr>
          <a:xfrm>
            <a:off x="448056" y="1160732"/>
            <a:ext cx="4462272" cy="76809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ELS REPUBLICANS (federals o unitaris)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690C539-5BAA-4F16-88D6-CBBBCE710FDA}"/>
              </a:ext>
            </a:extLst>
          </p:cNvPr>
          <p:cNvSpPr txBox="1"/>
          <p:nvPr/>
        </p:nvSpPr>
        <p:spPr>
          <a:xfrm>
            <a:off x="403200" y="2364654"/>
            <a:ext cx="5257809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Els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republicans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van participar en el joc electoral del règim i van ser presents en el Parlament com a minoria.</a:t>
            </a: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E5685D5-90FE-4A4C-9B9F-A931A8D4A2AD}"/>
              </a:ext>
            </a:extLst>
          </p:cNvPr>
          <p:cNvSpPr txBox="1"/>
          <p:nvPr/>
        </p:nvSpPr>
        <p:spPr>
          <a:xfrm>
            <a:off x="6330245" y="1928828"/>
            <a:ext cx="5380108" cy="923330"/>
          </a:xfrm>
          <a:prstGeom prst="rect">
            <a:avLst/>
          </a:prstGeom>
          <a:solidFill>
            <a:srgbClr val="E0C1FF"/>
          </a:solidFill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republicanisme va partir diverses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divisions internes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que l’afebliren (liderats per </a:t>
            </a:r>
            <a:r>
              <a:rPr lang="ca-E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Castelar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Salmerón, Ruiz Zorrilla ...)</a:t>
            </a: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1DA2250-CA41-4541-B4BA-4DF21C45B01C}"/>
              </a:ext>
            </a:extLst>
          </p:cNvPr>
          <p:cNvSpPr txBox="1"/>
          <p:nvPr/>
        </p:nvSpPr>
        <p:spPr>
          <a:xfrm>
            <a:off x="7507223" y="3580657"/>
            <a:ext cx="4203129" cy="1200329"/>
          </a:xfrm>
          <a:prstGeom prst="rect">
            <a:avLst/>
          </a:prstGeom>
          <a:solidFill>
            <a:srgbClr val="E0C1FF"/>
          </a:solidFill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1903 es fundà la </a:t>
            </a:r>
            <a:r>
              <a:rPr lang="ca-E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Unión Republicana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liderada per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Nicolás Salmerón 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Alejandro Lerroux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que obtingué grup parlamentari propi.</a:t>
            </a: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F530830A-3579-428D-8F29-255B17689700}"/>
              </a:ext>
            </a:extLst>
          </p:cNvPr>
          <p:cNvSpPr/>
          <p:nvPr/>
        </p:nvSpPr>
        <p:spPr>
          <a:xfrm>
            <a:off x="9445752" y="2907521"/>
            <a:ext cx="448056" cy="60377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42759A04-95A6-420B-B7EB-CABC0E4B5C56}"/>
              </a:ext>
            </a:extLst>
          </p:cNvPr>
          <p:cNvCxnSpPr>
            <a:stCxn id="37" idx="3"/>
            <a:endCxn id="39" idx="1"/>
          </p:cNvCxnSpPr>
          <p:nvPr/>
        </p:nvCxnSpPr>
        <p:spPr>
          <a:xfrm flipV="1">
            <a:off x="5661009" y="2390493"/>
            <a:ext cx="669236" cy="435826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AF9B239-A08C-4B9C-9E9C-BEE0281CE748}"/>
              </a:ext>
            </a:extLst>
          </p:cNvPr>
          <p:cNvSpPr txBox="1"/>
          <p:nvPr/>
        </p:nvSpPr>
        <p:spPr>
          <a:xfrm>
            <a:off x="263201" y="4201634"/>
            <a:ext cx="3842455" cy="17543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 Catalunya va mantenir-se el </a:t>
            </a:r>
            <a:r>
              <a:rPr lang="ca-E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Partit Republicà Democràtic Federal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Francesc Pi i Margall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com una força important amb la defensa d’un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model federal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per a l’Estat.</a:t>
            </a: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FFC27C5-3E91-4F7C-BA7D-58306AE64E11}"/>
              </a:ext>
            </a:extLst>
          </p:cNvPr>
          <p:cNvSpPr txBox="1"/>
          <p:nvPr/>
        </p:nvSpPr>
        <p:spPr>
          <a:xfrm>
            <a:off x="4368857" y="5031700"/>
            <a:ext cx="5257808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 general, els republicans van perdre el suport i la influència en l’àmbit del moviment obrer, que va tendir a radicalitzar-se i a aplegar-se sota les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idees internacionalistes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4C571360-FC99-4259-A85D-E92A7A0C94C6}"/>
              </a:ext>
            </a:extLst>
          </p:cNvPr>
          <p:cNvCxnSpPr>
            <a:stCxn id="37" idx="2"/>
            <a:endCxn id="46" idx="0"/>
          </p:cNvCxnSpPr>
          <p:nvPr/>
        </p:nvCxnSpPr>
        <p:spPr>
          <a:xfrm rot="5400000">
            <a:off x="2151442" y="3320971"/>
            <a:ext cx="913650" cy="847676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r 42">
            <a:extLst>
              <a:ext uri="{FF2B5EF4-FFF2-40B4-BE49-F238E27FC236}">
                <a16:creationId xmlns:a16="http://schemas.microsoft.com/office/drawing/2014/main" id="{F3876A72-4E0D-492E-ACA9-5FF904A9FD93}"/>
              </a:ext>
            </a:extLst>
          </p:cNvPr>
          <p:cNvCxnSpPr>
            <a:cxnSpLocks/>
            <a:stCxn id="37" idx="2"/>
            <a:endCxn id="48" idx="0"/>
          </p:cNvCxnSpPr>
          <p:nvPr/>
        </p:nvCxnSpPr>
        <p:spPr>
          <a:xfrm rot="16200000" flipH="1">
            <a:off x="4143075" y="2177014"/>
            <a:ext cx="1743716" cy="3965656"/>
          </a:xfrm>
          <a:prstGeom prst="bentConnector3">
            <a:avLst>
              <a:gd name="adj1" fmla="val 37939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989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82" name="Freeform: Shape 70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71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72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5" name="Freeform: Shape 73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Freeform: Shape 74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448056" y="348972"/>
            <a:ext cx="9372600" cy="545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Les oposicions al règim de la Restauració</a:t>
            </a: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E69EB71-5DBB-40F4-AF2F-A425DED497A4}"/>
              </a:ext>
            </a:extLst>
          </p:cNvPr>
          <p:cNvSpPr/>
          <p:nvPr/>
        </p:nvSpPr>
        <p:spPr>
          <a:xfrm>
            <a:off x="544845" y="1134893"/>
            <a:ext cx="4297765" cy="768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ELS INTERNACIONALISTES (socialistes)</a:t>
            </a:r>
          </a:p>
        </p:txBody>
      </p:sp>
      <p:pic>
        <p:nvPicPr>
          <p:cNvPr id="7" name="Imagen 6" descr="Imagen que contiene hombre, persona, vistiendo, viendo&#10;&#10;Descripción generada automáticamente">
            <a:extLst>
              <a:ext uri="{FF2B5EF4-FFF2-40B4-BE49-F238E27FC236}">
                <a16:creationId xmlns:a16="http://schemas.microsoft.com/office/drawing/2014/main" id="{02F9A150-ED59-47FC-9714-88ED979D3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7" y="2175886"/>
            <a:ext cx="2121408" cy="2557476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656B3334-0D8A-467B-9281-66090C2CC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00" y="1658169"/>
            <a:ext cx="3367559" cy="336755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3922E3F-B478-40B1-9C79-B9B673F634DE}"/>
              </a:ext>
            </a:extLst>
          </p:cNvPr>
          <p:cNvSpPr txBox="1"/>
          <p:nvPr/>
        </p:nvSpPr>
        <p:spPr>
          <a:xfrm>
            <a:off x="2794100" y="2408654"/>
            <a:ext cx="5024020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1879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Pablo Iglesias Posse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fundà el 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Partido Socialista Obrero Español</a:t>
            </a:r>
            <a:r>
              <a:rPr lang="ca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ca-E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PSOE</a:t>
            </a:r>
            <a:r>
              <a:rPr lang="ca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), que es definia com un </a:t>
            </a:r>
            <a:r>
              <a:rPr lang="ca-E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partit marxista i revolucionari </a:t>
            </a:r>
            <a:r>
              <a:rPr lang="ca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però que de fet va participar del joc electoral de la Restauració.</a:t>
            </a:r>
          </a:p>
          <a:p>
            <a:r>
              <a:rPr lang="ca-ES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El propi Pablo Iglesias va fundar el 1888 el sindicat socialista </a:t>
            </a:r>
            <a:r>
              <a:rPr lang="es-ES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Unión General de Trabajadores</a:t>
            </a:r>
            <a:r>
              <a:rPr lang="ca-ES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(UGT).</a:t>
            </a: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17C248A-98EC-48F6-A645-8116141B2C55}"/>
              </a:ext>
            </a:extLst>
          </p:cNvPr>
          <p:cNvSpPr txBox="1"/>
          <p:nvPr/>
        </p:nvSpPr>
        <p:spPr>
          <a:xfrm>
            <a:off x="448894" y="5122942"/>
            <a:ext cx="774268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Els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socialistes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es van cohesionar i organitzar políticament, i van tenir un important arrelament al País Basc, Astúries i a la ciutat de Madrid..</a:t>
            </a:r>
          </a:p>
          <a:p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No van obtenir un escó al Congrés dels Diputats fins el 1910.</a:t>
            </a: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38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hombre, montar a caballo, mujer, caminando&#10;&#10;Descripción generada automáticamente">
            <a:extLst>
              <a:ext uri="{FF2B5EF4-FFF2-40B4-BE49-F238E27FC236}">
                <a16:creationId xmlns:a16="http://schemas.microsoft.com/office/drawing/2014/main" id="{35043BA9-EAA6-4DE1-B74E-C7A9127F6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" b="1"/>
          <a:stretch/>
        </p:blipFill>
        <p:spPr>
          <a:xfrm>
            <a:off x="3520440" y="10"/>
            <a:ext cx="867156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1314379" y="371683"/>
            <a:ext cx="3144290" cy="591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 torn dinàstic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3C181EA-C5F8-4636-AA63-9E9EFE5561EE}"/>
              </a:ext>
            </a:extLst>
          </p:cNvPr>
          <p:cNvSpPr txBox="1"/>
          <p:nvPr/>
        </p:nvSpPr>
        <p:spPr>
          <a:xfrm>
            <a:off x="269748" y="1118583"/>
            <a:ext cx="6175805" cy="132343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torn dinàstic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entre els dos grans partits del “sistema” va funcionar perfectament entre 1875 i 1899. </a:t>
            </a:r>
          </a:p>
          <a:p>
            <a:endParaRPr lang="ca-ES" sz="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El nom oficial dels dos partits era: </a:t>
            </a:r>
            <a:r>
              <a:rPr lang="ca-E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PARTIDO LIBERAL-CONSERVADOR</a:t>
            </a:r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, i </a:t>
            </a:r>
            <a:r>
              <a:rPr lang="ca-E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PARTIDO LIBERAL-FUSIONISTA</a:t>
            </a:r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68E85C-78BA-48E9-ADC7-47F80E8EF685}"/>
              </a:ext>
            </a:extLst>
          </p:cNvPr>
          <p:cNvSpPr/>
          <p:nvPr/>
        </p:nvSpPr>
        <p:spPr>
          <a:xfrm>
            <a:off x="481029" y="2752344"/>
            <a:ext cx="5105955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PARTIDO CONSERVADOR     1875 – 1881 </a:t>
            </a:r>
            <a:endParaRPr lang="ca-ES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A45A46E-ECB8-424C-8696-725AE1644FCB}"/>
              </a:ext>
            </a:extLst>
          </p:cNvPr>
          <p:cNvSpPr/>
          <p:nvPr/>
        </p:nvSpPr>
        <p:spPr>
          <a:xfrm>
            <a:off x="481028" y="3246914"/>
            <a:ext cx="5105955" cy="4389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PARTIDO LIBERAL     1881 – 1884 </a:t>
            </a:r>
            <a:endParaRPr lang="ca-ES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B6A3902-CB54-4482-8558-E11F50E58446}"/>
              </a:ext>
            </a:extLst>
          </p:cNvPr>
          <p:cNvSpPr/>
          <p:nvPr/>
        </p:nvSpPr>
        <p:spPr>
          <a:xfrm>
            <a:off x="481028" y="3741484"/>
            <a:ext cx="5105955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PARTIDO CONSERVADOR     1884 – 1885 </a:t>
            </a:r>
            <a:endParaRPr lang="ca-ES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9BF37E7-4C25-4C4E-A3AC-F0AC09EAFF1E}"/>
              </a:ext>
            </a:extLst>
          </p:cNvPr>
          <p:cNvSpPr/>
          <p:nvPr/>
        </p:nvSpPr>
        <p:spPr>
          <a:xfrm>
            <a:off x="481027" y="4236054"/>
            <a:ext cx="5105955" cy="4389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PARTIDO LIBERAL     1885 – 1890 </a:t>
            </a:r>
            <a:endParaRPr lang="ca-ES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8CF09F6-D0AB-40B8-82B0-AABB43C3F259}"/>
              </a:ext>
            </a:extLst>
          </p:cNvPr>
          <p:cNvSpPr/>
          <p:nvPr/>
        </p:nvSpPr>
        <p:spPr>
          <a:xfrm>
            <a:off x="481027" y="4734402"/>
            <a:ext cx="5105955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PARTIDO CONSERVADOR     1890 – 1892 </a:t>
            </a:r>
            <a:endParaRPr lang="ca-ES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F1C160E-4BE8-476C-880C-9503226E1C8E}"/>
              </a:ext>
            </a:extLst>
          </p:cNvPr>
          <p:cNvSpPr/>
          <p:nvPr/>
        </p:nvSpPr>
        <p:spPr>
          <a:xfrm>
            <a:off x="481026" y="5727320"/>
            <a:ext cx="5105955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PARTIDO CONSERVADOR     1895 – 1897 </a:t>
            </a:r>
            <a:endParaRPr lang="ca-ES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440425D-341D-47E3-867A-D2581E8C43DD}"/>
              </a:ext>
            </a:extLst>
          </p:cNvPr>
          <p:cNvSpPr/>
          <p:nvPr/>
        </p:nvSpPr>
        <p:spPr>
          <a:xfrm>
            <a:off x="481026" y="5232750"/>
            <a:ext cx="5105955" cy="4389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PARTIDO LIBERAL     1893 – 1895 </a:t>
            </a:r>
            <a:endParaRPr lang="ca-ES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1846104-1992-41BF-89B6-C42E0B1CD10A}"/>
              </a:ext>
            </a:extLst>
          </p:cNvPr>
          <p:cNvSpPr/>
          <p:nvPr/>
        </p:nvSpPr>
        <p:spPr>
          <a:xfrm>
            <a:off x="481025" y="6227461"/>
            <a:ext cx="5105955" cy="4389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PARTIDO LIBERAL     1897 – 1899 </a:t>
            </a:r>
            <a:endParaRPr lang="ca-ES" b="1" dirty="0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F576D8E6-CEF8-470D-80B5-917FE464A3D7}"/>
              </a:ext>
            </a:extLst>
          </p:cNvPr>
          <p:cNvSpPr/>
          <p:nvPr/>
        </p:nvSpPr>
        <p:spPr>
          <a:xfrm>
            <a:off x="164592" y="2752344"/>
            <a:ext cx="210312" cy="37764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955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1418566" y="403101"/>
            <a:ext cx="6116090" cy="591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Els principis del torn dinàstic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3C181EA-C5F8-4636-AA63-9E9EFE5561EE}"/>
              </a:ext>
            </a:extLst>
          </p:cNvPr>
          <p:cNvSpPr txBox="1"/>
          <p:nvPr/>
        </p:nvSpPr>
        <p:spPr>
          <a:xfrm>
            <a:off x="481029" y="1375878"/>
            <a:ext cx="5526581" cy="120032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Ambdues formacions polítiques van mostrar un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ampli acord ideològic 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 la sustentació del règim de la Restauració, i van mantenir polítiques econòmiques i socials molt similars.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1DBE10-5DA3-4A80-9514-E4AC961D238D}"/>
              </a:ext>
            </a:extLst>
          </p:cNvPr>
          <p:cNvSpPr txBox="1"/>
          <p:nvPr/>
        </p:nvSpPr>
        <p:spPr>
          <a:xfrm>
            <a:off x="6488639" y="1375878"/>
            <a:ext cx="5115097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"/>
              <a:tabLst>
                <a:tab pos="228600" algn="l"/>
              </a:tabLst>
            </a:pP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 </a:t>
            </a:r>
            <a:r>
              <a:rPr lang="ca-E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Monarquia</a:t>
            </a: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com a símbol de l’Estat,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"/>
              <a:tabLst>
                <a:tab pos="228600" algn="l"/>
              </a:tabLst>
            </a:pP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Defensa de la </a:t>
            </a:r>
            <a:r>
              <a:rPr lang="ca-E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propietat privada,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"/>
              <a:tabLst>
                <a:tab pos="228600" algn="l"/>
              </a:tabLst>
            </a:pP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Principis del </a:t>
            </a:r>
            <a:r>
              <a:rPr lang="ca-E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liberalisme</a:t>
            </a: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econòmic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"/>
              <a:tabLst>
                <a:tab pos="228600" algn="l"/>
              </a:tabLst>
            </a:pP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Limitació dels </a:t>
            </a:r>
            <a:r>
              <a:rPr lang="ca-E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drets polítics i associatius</a:t>
            </a: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"/>
              <a:tabLst>
                <a:tab pos="228600" algn="l"/>
              </a:tabLst>
            </a:pP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Fort </a:t>
            </a:r>
            <a:r>
              <a:rPr lang="ca-E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centralisme</a:t>
            </a: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de l’Estat, i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"/>
              <a:tabLst>
                <a:tab pos="228600" algn="l"/>
              </a:tabLst>
            </a:pP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Política d’</a:t>
            </a:r>
            <a:r>
              <a:rPr lang="ca-E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ordre públic</a:t>
            </a: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i </a:t>
            </a:r>
            <a:r>
              <a:rPr lang="ca-E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repressió del moviment obrer</a:t>
            </a:r>
            <a:r>
              <a:rPr lang="ca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 descr="Imagen que contiene interior, persona, hombre, cuarto&#10;&#10;Descripción generada automáticamente">
            <a:extLst>
              <a:ext uri="{FF2B5EF4-FFF2-40B4-BE49-F238E27FC236}">
                <a16:creationId xmlns:a16="http://schemas.microsoft.com/office/drawing/2014/main" id="{70E3D09B-4303-4FDF-AD72-F5F4B8CD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9" y="2814316"/>
            <a:ext cx="4447587" cy="322259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C195C6F-698A-46DB-A759-D6D2FD4AB890}"/>
              </a:ext>
            </a:extLst>
          </p:cNvPr>
          <p:cNvSpPr txBox="1"/>
          <p:nvPr/>
        </p:nvSpPr>
        <p:spPr>
          <a:xfrm>
            <a:off x="5513832" y="4640159"/>
            <a:ext cx="6089904" cy="175432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Durant els intervals de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govern dels liberals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es van aprovar algunes lleis que ampliaven els drets socials i polítics: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Abolició de l’esclavitud (lleis de 1880 i 1886)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Ley de Asociaciones </a:t>
            </a:r>
            <a:r>
              <a:rPr lang="ca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(1887)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Concessió del sufragi universal masculí (1890)</a:t>
            </a:r>
            <a:endParaRPr lang="ca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7000B3-0F18-4A9C-A0C1-0EEAE7D348EF}"/>
              </a:ext>
            </a:extLst>
          </p:cNvPr>
          <p:cNvSpPr txBox="1"/>
          <p:nvPr/>
        </p:nvSpPr>
        <p:spPr>
          <a:xfrm>
            <a:off x="292608" y="6155068"/>
            <a:ext cx="49286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i="1" dirty="0"/>
              <a:t>Aquest quadre representa el rei Alfonso XII visitant un hospital a Aranjuez amb malalts de còlera, l’any 1885.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B40C6307-5A07-4A3C-B72B-06B03281FF16}"/>
              </a:ext>
            </a:extLst>
          </p:cNvPr>
          <p:cNvSpPr/>
          <p:nvPr/>
        </p:nvSpPr>
        <p:spPr>
          <a:xfrm>
            <a:off x="6043344" y="1833793"/>
            <a:ext cx="445295" cy="384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doblada hacia arriba 23">
            <a:extLst>
              <a:ext uri="{FF2B5EF4-FFF2-40B4-BE49-F238E27FC236}">
                <a16:creationId xmlns:a16="http://schemas.microsoft.com/office/drawing/2014/main" id="{5512CC87-6591-48BD-B91C-10EB448FECDF}"/>
              </a:ext>
            </a:extLst>
          </p:cNvPr>
          <p:cNvSpPr/>
          <p:nvPr/>
        </p:nvSpPr>
        <p:spPr>
          <a:xfrm rot="10800000">
            <a:off x="5865899" y="4034905"/>
            <a:ext cx="557784" cy="4937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98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1418566" y="403101"/>
            <a:ext cx="6116090" cy="58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 Pacte d’El Pardo (1885)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C195C6F-698A-46DB-A759-D6D2FD4AB890}"/>
              </a:ext>
            </a:extLst>
          </p:cNvPr>
          <p:cNvSpPr txBox="1"/>
          <p:nvPr/>
        </p:nvSpPr>
        <p:spPr>
          <a:xfrm>
            <a:off x="6949441" y="1258824"/>
            <a:ext cx="4983170" cy="230832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L’any 1885, després de la mort del rei Alfonso XII i amb la incògnita de l’embaràs de la reina Maria Cristina, Cánovas i Sagasta van signar el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PACTE D’EL PARDO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pel qual donaven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ple suport a la Regència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al manteniment de la Restauració, i de pas va permetre l’accés dels liberals al poder (torn dinàstic).</a:t>
            </a:r>
            <a:endParaRPr lang="ca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789F635-69A2-4FC6-ABCB-D9E8057C5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7" y="1930308"/>
            <a:ext cx="6395911" cy="4065104"/>
          </a:xfrm>
          <a:prstGeom prst="rect">
            <a:avLst/>
          </a:prstGeom>
        </p:spPr>
      </p:pic>
      <p:pic>
        <p:nvPicPr>
          <p:cNvPr id="8" name="Imagen 7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C1A40655-A23A-43E8-8CB6-AEB7B8324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28" y="3847507"/>
            <a:ext cx="2905918" cy="28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en blanco y negro de una persona&#10;&#10;Descripción generada automáticamente">
            <a:extLst>
              <a:ext uri="{FF2B5EF4-FFF2-40B4-BE49-F238E27FC236}">
                <a16:creationId xmlns:a16="http://schemas.microsoft.com/office/drawing/2014/main" id="{6F44838F-4001-436D-8E7E-B652B73F9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Imagen 5" descr="Imagen que contiene interior, parado, mujer, posando&#10;&#10;Descripción generada automáticamente">
            <a:extLst>
              <a:ext uri="{FF2B5EF4-FFF2-40B4-BE49-F238E27FC236}">
                <a16:creationId xmlns:a16="http://schemas.microsoft.com/office/drawing/2014/main" id="{34722222-ABFB-46D6-8CBD-EDF05589B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587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361816" y="459681"/>
            <a:ext cx="2834641" cy="88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kern="12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La Regència de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kern="12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Maria Cristina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61CC918-E186-4571-BD41-B2C8B38686D1}"/>
              </a:ext>
            </a:extLst>
          </p:cNvPr>
          <p:cNvSpPr txBox="1"/>
          <p:nvPr/>
        </p:nvSpPr>
        <p:spPr>
          <a:xfrm>
            <a:off x="352447" y="2547780"/>
            <a:ext cx="3231776" cy="286232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Maria Cristina d’Habsburg-Lorena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neboda de l’emperador Francesc Josep I d’Àustria, fou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Reina Regent d’Espanya 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entre la mort del seu marit, Alfonso XII (25 de novembre de 1885), fins a la majoria d’edat del seu fill Alfonso XIII (17 de maig de 1902)</a:t>
            </a:r>
            <a:endParaRPr lang="ca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2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4919711" y="214305"/>
            <a:ext cx="4526041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6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La bomba del Liceu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89F635-69A2-4FC6-ABCB-D9E8057C5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3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63DE384-5CBC-4821-8048-75C65780564A}"/>
              </a:ext>
            </a:extLst>
          </p:cNvPr>
          <p:cNvSpPr txBox="1"/>
          <p:nvPr/>
        </p:nvSpPr>
        <p:spPr>
          <a:xfrm>
            <a:off x="4919711" y="1002307"/>
            <a:ext cx="6828045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violència anarquista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fou especialment extrema en el període entre 1893 i 1897, amb nombrosos atemptats com el del </a:t>
            </a:r>
            <a:r>
              <a:rPr lang="ca-E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Liceu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1893.</a:t>
            </a:r>
          </a:p>
          <a:p>
            <a:pPr algn="just"/>
            <a:endParaRPr lang="ca-ES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a-ES" dirty="0">
                <a:latin typeface="Century Gothic" panose="020B0502020202020204" pitchFamily="34" charset="0"/>
                <a:cs typeface="Times New Roman" panose="02020603050405020304" pitchFamily="18" charset="0"/>
              </a:rPr>
              <a:t>L’ús de la violència s’entenia com un instrument de </a:t>
            </a:r>
            <a:r>
              <a:rPr lang="ca-E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“l’acció directa” contra el capitalisme i contra la classe burgesa</a:t>
            </a:r>
            <a:r>
              <a:rPr lang="ca-ES" dirty="0">
                <a:latin typeface="Century Gothic" panose="020B0502020202020204" pitchFamily="34" charset="0"/>
                <a:cs typeface="Times New Roman" panose="02020603050405020304" pitchFamily="18" charset="0"/>
              </a:rPr>
              <a:t>. El Liceu es percebia com un espai simbòlic de la burgesia barcelonina.</a:t>
            </a:r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E73834-EDA1-42D7-A0D5-573FD8392A36}"/>
              </a:ext>
            </a:extLst>
          </p:cNvPr>
          <p:cNvSpPr txBox="1"/>
          <p:nvPr/>
        </p:nvSpPr>
        <p:spPr>
          <a:xfrm>
            <a:off x="4926571" y="3475178"/>
            <a:ext cx="6821185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L’atemptat del Gran Teatre del Liceu 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va produir el vespre del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de novembre de 1893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quan s’inaugurava la temporada d’òpera amb la representació de </a:t>
            </a:r>
            <a:r>
              <a:rPr lang="ca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Guillem Tell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(del compositor G. </a:t>
            </a:r>
            <a:r>
              <a:rPr lang="ca-E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Rossini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Un militant anarquista,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Santiago Salvador Franch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 llençar des del “galliner” dues bombes </a:t>
            </a:r>
            <a:r>
              <a:rPr lang="ca-E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Orsini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contra la platea. Només en va esclatar 1, que va causar 20 morts i un gran nombre de ferits.</a:t>
            </a:r>
          </a:p>
          <a:p>
            <a:pPr algn="just"/>
            <a:endParaRPr lang="ca-ES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a-ES" dirty="0">
                <a:latin typeface="Century Gothic" panose="020B0502020202020204" pitchFamily="34" charset="0"/>
                <a:cs typeface="Times New Roman" panose="02020603050405020304" pitchFamily="18" charset="0"/>
              </a:rPr>
              <a:t>Malgrat que l’autor va aconseguir escapar, fou detingut a Saragossa dos mesos després, i fou </a:t>
            </a:r>
            <a:r>
              <a:rPr lang="ca-E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executat per garrot vil a Barcelona el 21 de novembre de 1894</a:t>
            </a:r>
            <a:r>
              <a:rPr lang="ca-ES" dirty="0">
                <a:latin typeface="Century Gothic" panose="020B0502020202020204" pitchFamily="34" charset="0"/>
                <a:cs typeface="Times New Roman" panose="02020603050405020304" pitchFamily="18" charset="0"/>
              </a:rPr>
              <a:t>, quan tenia 32 anys.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5394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A40655-A23A-43E8-8CB6-AEB7B8324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20383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51" name="Picture 4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496954" y="338329"/>
            <a:ext cx="6394152" cy="88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L’atemptat del Corpus i els processos de Montjuic</a:t>
            </a: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9CCAD2-30A3-4785-919B-7CB4C78D97DF}"/>
              </a:ext>
            </a:extLst>
          </p:cNvPr>
          <p:cNvSpPr txBox="1"/>
          <p:nvPr/>
        </p:nvSpPr>
        <p:spPr>
          <a:xfrm>
            <a:off x="333018" y="1562117"/>
            <a:ext cx="5131508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dia 7 de juny de 1896, celebració del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Corpus Christi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es produí un atemptat amb bomba contra una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processó al Carrer del Canvis Nous de Barcelona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llençada des d’un terrat. L’explosió va causar 12 morts i més de 30 ferits.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4264A1-C939-4933-9E64-B68138D38B39}"/>
              </a:ext>
            </a:extLst>
          </p:cNvPr>
          <p:cNvSpPr txBox="1"/>
          <p:nvPr/>
        </p:nvSpPr>
        <p:spPr>
          <a:xfrm>
            <a:off x="301014" y="3584302"/>
            <a:ext cx="549622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 repressió es va centrar en el moviment anarquista català, amb uns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400 empresonats 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 Castell de Montjuïc. Finalment, foren processades  87 persones per un tribunal militar. 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42E348-81AF-47F6-AE9E-4E5DE10870EA}"/>
              </a:ext>
            </a:extLst>
          </p:cNvPr>
          <p:cNvSpPr txBox="1"/>
          <p:nvPr/>
        </p:nvSpPr>
        <p:spPr>
          <a:xfrm>
            <a:off x="301014" y="5052490"/>
            <a:ext cx="5980914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PROCESSOS DE MONTJUÏC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Es va celebrar un procés judicial sense les mínimes garanties jurídiques, que va acabar amb </a:t>
            </a:r>
            <a:r>
              <a:rPr lang="ca-E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5 condemnes a mort</a:t>
            </a:r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, i un gran nombre de penes de presó i desterrament.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1308079A-BBB1-4E18-9147-AED4CBB04DEF}"/>
              </a:ext>
            </a:extLst>
          </p:cNvPr>
          <p:cNvSpPr/>
          <p:nvPr/>
        </p:nvSpPr>
        <p:spPr>
          <a:xfrm>
            <a:off x="5523100" y="2980944"/>
            <a:ext cx="374904" cy="448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6B50B6A5-73C1-4401-9C75-27CD060A093C}"/>
              </a:ext>
            </a:extLst>
          </p:cNvPr>
          <p:cNvSpPr/>
          <p:nvPr/>
        </p:nvSpPr>
        <p:spPr>
          <a:xfrm>
            <a:off x="5870696" y="4500280"/>
            <a:ext cx="374904" cy="448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247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A40655-A23A-43E8-8CB6-AEB7B8324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25890" b="-1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82" name="Freeform: Shape 70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71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72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5" name="Freeform: Shape 73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Freeform: Shape 74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448056" y="348972"/>
            <a:ext cx="5806440" cy="545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L’assassinat de Cánovas</a:t>
            </a: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E3A9DCAC-1367-45BC-AAE1-038CF4313203}"/>
              </a:ext>
            </a:extLst>
          </p:cNvPr>
          <p:cNvSpPr txBox="1"/>
          <p:nvPr/>
        </p:nvSpPr>
        <p:spPr>
          <a:xfrm>
            <a:off x="448056" y="1700785"/>
            <a:ext cx="5131508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El 8 d’agost de 1897 va morir assassinat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Antonio Cánovas del Castillo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al balneari de Santa Àgueda (Mondragón, Guipúscoa)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3E63E3A-C3B1-4E74-987B-05EBF96E6262}"/>
              </a:ext>
            </a:extLst>
          </p:cNvPr>
          <p:cNvSpPr txBox="1"/>
          <p:nvPr/>
        </p:nvSpPr>
        <p:spPr>
          <a:xfrm>
            <a:off x="384048" y="3022860"/>
            <a:ext cx="51955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L’assassí fou l’anarquista italià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Michelle Angiolillo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que confessà que actuava com a revenja dels </a:t>
            </a:r>
            <a:r>
              <a:rPr lang="ca-E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processos de Montjuïc</a:t>
            </a:r>
            <a:r>
              <a:rPr lang="ca-E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ca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i l’execució del seu amic </a:t>
            </a:r>
            <a:r>
              <a:rPr lang="ca-E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Tomàs </a:t>
            </a:r>
            <a:r>
              <a:rPr lang="ca-ES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Ascheri</a:t>
            </a:r>
            <a:r>
              <a:rPr lang="ca-E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09F2C9-4897-493F-91F3-4E57967296CF}"/>
              </a:ext>
            </a:extLst>
          </p:cNvPr>
          <p:cNvSpPr txBox="1"/>
          <p:nvPr/>
        </p:nvSpPr>
        <p:spPr>
          <a:xfrm>
            <a:off x="416068" y="4736686"/>
            <a:ext cx="3241532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Angiolillo fou executat per </a:t>
            </a:r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garrot vil 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 Bergara (província de Guipúscoa), el 20 d’agost de 1897, a l’edat de 26 anys.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 descr="Imagen que contiene foto, hombre, viejo, persona&#10;&#10;Descripción generada automáticamente">
            <a:extLst>
              <a:ext uri="{FF2B5EF4-FFF2-40B4-BE49-F238E27FC236}">
                <a16:creationId xmlns:a16="http://schemas.microsoft.com/office/drawing/2014/main" id="{3902D2D1-4A61-4C79-9D2F-5E792D4C3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89" y="4341086"/>
            <a:ext cx="1495028" cy="2311899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79875EA8-C554-4503-A05E-519E2D626025}"/>
              </a:ext>
            </a:extLst>
          </p:cNvPr>
          <p:cNvSpPr/>
          <p:nvPr/>
        </p:nvSpPr>
        <p:spPr>
          <a:xfrm>
            <a:off x="2779776" y="2641057"/>
            <a:ext cx="256032" cy="364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FC9B3A86-62D2-4936-863A-CDA0398AC4BB}"/>
              </a:ext>
            </a:extLst>
          </p:cNvPr>
          <p:cNvSpPr/>
          <p:nvPr/>
        </p:nvSpPr>
        <p:spPr>
          <a:xfrm>
            <a:off x="2157984" y="4223189"/>
            <a:ext cx="265176" cy="513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574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82" name="Freeform: Shape 70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71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72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5" name="Freeform: Shape 73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Freeform: Shape 74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448056" y="348972"/>
            <a:ext cx="9372600" cy="545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Les oposicions al règim de la Restauració</a:t>
            </a:r>
          </a:p>
        </p:txBody>
      </p:sp>
      <p:pic>
        <p:nvPicPr>
          <p:cNvPr id="3" name="Imatge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0960F71-9089-41B3-A7BA-8FAF69664EBA}"/>
              </a:ext>
            </a:extLst>
          </p:cNvPr>
          <p:cNvSpPr txBox="1"/>
          <p:nvPr/>
        </p:nvSpPr>
        <p:spPr>
          <a:xfrm>
            <a:off x="285750" y="2700819"/>
            <a:ext cx="3755898" cy="1754326"/>
          </a:xfrm>
          <a:custGeom>
            <a:avLst/>
            <a:gdLst>
              <a:gd name="connsiteX0" fmla="*/ 0 w 3755898"/>
              <a:gd name="connsiteY0" fmla="*/ 0 h 1754326"/>
              <a:gd name="connsiteX1" fmla="*/ 498998 w 3755898"/>
              <a:gd name="connsiteY1" fmla="*/ 0 h 1754326"/>
              <a:gd name="connsiteX2" fmla="*/ 1110673 w 3755898"/>
              <a:gd name="connsiteY2" fmla="*/ 0 h 1754326"/>
              <a:gd name="connsiteX3" fmla="*/ 1647230 w 3755898"/>
              <a:gd name="connsiteY3" fmla="*/ 0 h 1754326"/>
              <a:gd name="connsiteX4" fmla="*/ 2146227 w 3755898"/>
              <a:gd name="connsiteY4" fmla="*/ 0 h 1754326"/>
              <a:gd name="connsiteX5" fmla="*/ 2757902 w 3755898"/>
              <a:gd name="connsiteY5" fmla="*/ 0 h 1754326"/>
              <a:gd name="connsiteX6" fmla="*/ 3256900 w 3755898"/>
              <a:gd name="connsiteY6" fmla="*/ 0 h 1754326"/>
              <a:gd name="connsiteX7" fmla="*/ 3755898 w 3755898"/>
              <a:gd name="connsiteY7" fmla="*/ 0 h 1754326"/>
              <a:gd name="connsiteX8" fmla="*/ 3755898 w 3755898"/>
              <a:gd name="connsiteY8" fmla="*/ 619862 h 1754326"/>
              <a:gd name="connsiteX9" fmla="*/ 3755898 w 3755898"/>
              <a:gd name="connsiteY9" fmla="*/ 1152007 h 1754326"/>
              <a:gd name="connsiteX10" fmla="*/ 3755898 w 3755898"/>
              <a:gd name="connsiteY10" fmla="*/ 1754326 h 1754326"/>
              <a:gd name="connsiteX11" fmla="*/ 3219341 w 3755898"/>
              <a:gd name="connsiteY11" fmla="*/ 1754326 h 1754326"/>
              <a:gd name="connsiteX12" fmla="*/ 2795461 w 3755898"/>
              <a:gd name="connsiteY12" fmla="*/ 1754326 h 1754326"/>
              <a:gd name="connsiteX13" fmla="*/ 2258904 w 3755898"/>
              <a:gd name="connsiteY13" fmla="*/ 1754326 h 1754326"/>
              <a:gd name="connsiteX14" fmla="*/ 1759906 w 3755898"/>
              <a:gd name="connsiteY14" fmla="*/ 1754326 h 1754326"/>
              <a:gd name="connsiteX15" fmla="*/ 1336027 w 3755898"/>
              <a:gd name="connsiteY15" fmla="*/ 1754326 h 1754326"/>
              <a:gd name="connsiteX16" fmla="*/ 912147 w 3755898"/>
              <a:gd name="connsiteY16" fmla="*/ 1754326 h 1754326"/>
              <a:gd name="connsiteX17" fmla="*/ 0 w 3755898"/>
              <a:gd name="connsiteY17" fmla="*/ 1754326 h 1754326"/>
              <a:gd name="connsiteX18" fmla="*/ 0 w 3755898"/>
              <a:gd name="connsiteY18" fmla="*/ 1204637 h 1754326"/>
              <a:gd name="connsiteX19" fmla="*/ 0 w 3755898"/>
              <a:gd name="connsiteY19" fmla="*/ 602319 h 1754326"/>
              <a:gd name="connsiteX20" fmla="*/ 0 w 3755898"/>
              <a:gd name="connsiteY20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5898" h="1754326" extrusionOk="0">
                <a:moveTo>
                  <a:pt x="0" y="0"/>
                </a:moveTo>
                <a:cubicBezTo>
                  <a:pt x="157699" y="-53490"/>
                  <a:pt x="319494" y="19937"/>
                  <a:pt x="498998" y="0"/>
                </a:cubicBezTo>
                <a:cubicBezTo>
                  <a:pt x="678502" y="-19937"/>
                  <a:pt x="825773" y="39277"/>
                  <a:pt x="1110673" y="0"/>
                </a:cubicBezTo>
                <a:cubicBezTo>
                  <a:pt x="1395574" y="-39277"/>
                  <a:pt x="1437542" y="2546"/>
                  <a:pt x="1647230" y="0"/>
                </a:cubicBezTo>
                <a:cubicBezTo>
                  <a:pt x="1856918" y="-2546"/>
                  <a:pt x="2024891" y="27098"/>
                  <a:pt x="2146227" y="0"/>
                </a:cubicBezTo>
                <a:cubicBezTo>
                  <a:pt x="2267563" y="-27098"/>
                  <a:pt x="2539446" y="28721"/>
                  <a:pt x="2757902" y="0"/>
                </a:cubicBezTo>
                <a:cubicBezTo>
                  <a:pt x="2976359" y="-28721"/>
                  <a:pt x="3025312" y="8270"/>
                  <a:pt x="3256900" y="0"/>
                </a:cubicBezTo>
                <a:cubicBezTo>
                  <a:pt x="3488488" y="-8270"/>
                  <a:pt x="3623172" y="54247"/>
                  <a:pt x="3755898" y="0"/>
                </a:cubicBezTo>
                <a:cubicBezTo>
                  <a:pt x="3782388" y="302182"/>
                  <a:pt x="3711027" y="371114"/>
                  <a:pt x="3755898" y="619862"/>
                </a:cubicBezTo>
                <a:cubicBezTo>
                  <a:pt x="3800769" y="868610"/>
                  <a:pt x="3741526" y="931138"/>
                  <a:pt x="3755898" y="1152007"/>
                </a:cubicBezTo>
                <a:cubicBezTo>
                  <a:pt x="3770270" y="1372876"/>
                  <a:pt x="3704656" y="1557864"/>
                  <a:pt x="3755898" y="1754326"/>
                </a:cubicBezTo>
                <a:cubicBezTo>
                  <a:pt x="3538445" y="1797675"/>
                  <a:pt x="3417128" y="1749859"/>
                  <a:pt x="3219341" y="1754326"/>
                </a:cubicBezTo>
                <a:cubicBezTo>
                  <a:pt x="3021554" y="1758793"/>
                  <a:pt x="2984105" y="1716151"/>
                  <a:pt x="2795461" y="1754326"/>
                </a:cubicBezTo>
                <a:cubicBezTo>
                  <a:pt x="2606817" y="1792501"/>
                  <a:pt x="2506229" y="1701359"/>
                  <a:pt x="2258904" y="1754326"/>
                </a:cubicBezTo>
                <a:cubicBezTo>
                  <a:pt x="2011579" y="1807293"/>
                  <a:pt x="1875292" y="1747220"/>
                  <a:pt x="1759906" y="1754326"/>
                </a:cubicBezTo>
                <a:cubicBezTo>
                  <a:pt x="1644520" y="1761432"/>
                  <a:pt x="1434963" y="1718304"/>
                  <a:pt x="1336027" y="1754326"/>
                </a:cubicBezTo>
                <a:cubicBezTo>
                  <a:pt x="1237091" y="1790348"/>
                  <a:pt x="1080763" y="1707288"/>
                  <a:pt x="912147" y="1754326"/>
                </a:cubicBezTo>
                <a:cubicBezTo>
                  <a:pt x="743531" y="1801364"/>
                  <a:pt x="285410" y="1750422"/>
                  <a:pt x="0" y="1754326"/>
                </a:cubicBezTo>
                <a:cubicBezTo>
                  <a:pt x="-3626" y="1639287"/>
                  <a:pt x="40922" y="1440293"/>
                  <a:pt x="0" y="1204637"/>
                </a:cubicBezTo>
                <a:cubicBezTo>
                  <a:pt x="-40922" y="968981"/>
                  <a:pt x="47221" y="809856"/>
                  <a:pt x="0" y="602319"/>
                </a:cubicBezTo>
                <a:cubicBezTo>
                  <a:pt x="-47221" y="394782"/>
                  <a:pt x="8331" y="15367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1266890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ca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L’exclusivisme  dels partits dinàstics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ca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Conservador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i </a:t>
            </a:r>
            <a:r>
              <a:rPr lang="ca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Liberal</a:t>
            </a:r>
            <a:r>
              <a:rPr lang="ca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 en el poder va marginar la resta de les opcions polítiques, condemnades a la marginalitat i a la clandestinitat.</a:t>
            </a: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F4DF01-2DFC-4EB7-A505-D954E913290F}"/>
              </a:ext>
            </a:extLst>
          </p:cNvPr>
          <p:cNvSpPr/>
          <p:nvPr/>
        </p:nvSpPr>
        <p:spPr>
          <a:xfrm>
            <a:off x="5134356" y="1584814"/>
            <a:ext cx="6592824" cy="76809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ELS CARLINS O TRADICIONALISTES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436041-F130-469F-80F7-57493635E00A}"/>
              </a:ext>
            </a:extLst>
          </p:cNvPr>
          <p:cNvSpPr/>
          <p:nvPr/>
        </p:nvSpPr>
        <p:spPr>
          <a:xfrm>
            <a:off x="5134356" y="2642397"/>
            <a:ext cx="6592824" cy="76809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ELS REPUBLICANS (federals o unitaris)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6DB1A8F-A727-4D1B-A417-9D8A24BA5E61}"/>
              </a:ext>
            </a:extLst>
          </p:cNvPr>
          <p:cNvSpPr/>
          <p:nvPr/>
        </p:nvSpPr>
        <p:spPr>
          <a:xfrm>
            <a:off x="5134356" y="3699980"/>
            <a:ext cx="6592824" cy="768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ELS INTERNACIONALISTES (socialistes)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089380-B4BB-439B-9A21-13DD5384612E}"/>
              </a:ext>
            </a:extLst>
          </p:cNvPr>
          <p:cNvSpPr/>
          <p:nvPr/>
        </p:nvSpPr>
        <p:spPr>
          <a:xfrm>
            <a:off x="5134356" y="4757563"/>
            <a:ext cx="6592824" cy="768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ELS REGIONALISTES (bascos i catalans)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1542163C-7B11-4568-AC9B-1206BC14C338}"/>
              </a:ext>
            </a:extLst>
          </p:cNvPr>
          <p:cNvCxnSpPr>
            <a:stCxn id="15" idx="3"/>
            <a:endCxn id="6" idx="1"/>
          </p:cNvCxnSpPr>
          <p:nvPr/>
        </p:nvCxnSpPr>
        <p:spPr>
          <a:xfrm flipV="1">
            <a:off x="4041648" y="1968862"/>
            <a:ext cx="1092708" cy="1609120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99F8C6CD-3654-4F41-9904-BC970ECBF033}"/>
              </a:ext>
            </a:extLst>
          </p:cNvPr>
          <p:cNvCxnSpPr>
            <a:stCxn id="15" idx="3"/>
            <a:endCxn id="10" idx="1"/>
          </p:cNvCxnSpPr>
          <p:nvPr/>
        </p:nvCxnSpPr>
        <p:spPr>
          <a:xfrm>
            <a:off x="4041648" y="3577982"/>
            <a:ext cx="1092708" cy="1563629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63EB9190-27AC-4BCE-82B3-6CBDFEF84AAC}"/>
              </a:ext>
            </a:extLst>
          </p:cNvPr>
          <p:cNvCxnSpPr>
            <a:stCxn id="15" idx="3"/>
            <a:endCxn id="7" idx="1"/>
          </p:cNvCxnSpPr>
          <p:nvPr/>
        </p:nvCxnSpPr>
        <p:spPr>
          <a:xfrm flipV="1">
            <a:off x="4041648" y="3026445"/>
            <a:ext cx="1092708" cy="551537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65D65C57-5F72-441D-8BF2-B0B7FE876990}"/>
              </a:ext>
            </a:extLst>
          </p:cNvPr>
          <p:cNvCxnSpPr>
            <a:stCxn id="15" idx="3"/>
            <a:endCxn id="9" idx="1"/>
          </p:cNvCxnSpPr>
          <p:nvPr/>
        </p:nvCxnSpPr>
        <p:spPr>
          <a:xfrm>
            <a:off x="4041648" y="3577982"/>
            <a:ext cx="1092708" cy="506046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71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1123</Words>
  <Application>Microsoft Office PowerPoint</Application>
  <PresentationFormat>Panorámica</PresentationFormat>
  <Paragraphs>75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Century Gothic</vt:lpstr>
      <vt:lpstr>Times New Roman</vt:lpstr>
      <vt:lpstr>Wingdings</vt:lpstr>
      <vt:lpstr>Tema de l'Office</vt:lpstr>
      <vt:lpstr>Les polítiques del torn dinàstic i les seves oposicions.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polítiques del torn dinàstic i les seves oposicions.</dc:title>
  <dc:creator>Jordi</dc:creator>
  <cp:lastModifiedBy>Jordi</cp:lastModifiedBy>
  <cp:revision>14</cp:revision>
  <dcterms:created xsi:type="dcterms:W3CDTF">2020-10-17T16:54:43Z</dcterms:created>
  <dcterms:modified xsi:type="dcterms:W3CDTF">2020-10-22T18:43:46Z</dcterms:modified>
</cp:coreProperties>
</file>