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9" r:id="rId7"/>
    <p:sldId id="272" r:id="rId8"/>
    <p:sldId id="270" r:id="rId9"/>
    <p:sldId id="271" r:id="rId10"/>
    <p:sldId id="273" r:id="rId11"/>
    <p:sldId id="268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55" autoAdjust="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CFF64CB-DAA3-4714-9230-7F8966705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FC4A8BD6-FFD8-4780-99B0-36C8A508C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049FD0F-40D0-4546-8B9B-2E90E476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25/9/2020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A92FE47-72E0-4767-87B0-305FC0C4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02E5A67-A3D2-4D68-BF89-28996DC0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222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1B0AAED-E9B5-49F8-8129-6827295A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23A89D01-9C49-49C4-BC98-14BFA549D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AC5DA4E2-4C8B-4C90-804E-909E274D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25/9/2020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81BDA52-F5D2-493C-A6E2-E54BA41D1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312F010-3B99-430E-827F-0935447C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33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97DB4913-AB6A-48E6-B822-87730D9AB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4BA01FB5-AB9A-4DC9-8832-85B06FCD3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1B293D6-CE84-4A57-A4A6-02C68EE4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25/9/2020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7ED1CC7-62ED-40F8-9072-48F9B028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8B8715C-0E51-4055-9D0B-CA702574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479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C3CB29D-736A-4DEF-9A6D-8D204A57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24876BD-73FD-4464-9394-B9D5BC23B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8A2837E-8900-45AB-80EB-D05D6E85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25/9/2020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8DB5260-C8AD-4D65-B3B7-1255089A0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7E1E722-D293-4148-983F-EFA8BBA4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0949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3DBE9BD-DB0E-41E6-9FA1-EF2CD1F1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42D8DA0B-5D10-407E-BA97-F290AF128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B86D6C6-4467-4398-9805-08D7A0DC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25/9/2020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0D914DC-5BCA-45D9-9894-A6659EA5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9BBA561-21FC-4EBB-A985-06CC9D6D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6649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C7A0B4C-50F9-44E1-B252-E716E16F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C5425F1-7A68-4829-A951-18D5B39C0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2A730D06-B417-461F-8DCD-A241355D6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DF21228-176A-43F7-A3D1-D143AB0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25/9/2020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011F3430-1587-4F8A-AEFB-D5E142DB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848175A1-EE31-4798-8463-F00B29B0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07312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87C0A63-D508-4B52-B960-B8EBEC6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4676E036-F961-43D3-863E-5FE5BAE65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B48930F0-57A1-4347-BD5D-F7FAE57F4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6A978A54-C3B7-4C3D-9F54-3711FE784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385CA7A1-6C3A-468F-9ACB-96A595250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5AE1553E-6343-4F89-A970-B9C4BE6F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25/9/2020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27B8B9C4-921E-4A6A-9889-1CA5797E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DA5126B-D228-48DD-8EAA-9C721ED8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6456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944361-3DE1-4B06-A2A1-0AA711A4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17ADEC87-F02F-47AE-9C5F-ABDD7BEB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25/9/2020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295AC953-68EE-43F9-B83E-82A887C9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60EF1C13-59D7-4990-903C-C89502C5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3379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CC387F0E-8512-4287-8535-ED182934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25/9/2020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4E0A25D5-01A5-4935-B220-48664E96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27414202-2BAB-4C39-8356-96EB75B8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20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5A1E6A6-AF35-4827-BE75-E3DA487F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E0146BE-E372-443A-8D5F-F71FF239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E4D3FB7A-61E0-4692-B082-A415D6950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0D066680-9130-4469-8C8B-1064D026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25/9/2020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4ACD4E47-85B0-41F1-8F6C-8C7B4085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D9EBF6BF-87C4-4AF6-BDE1-E6160B9C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16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69EF6C7-5F81-43FF-814B-E926B5E6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BA57588A-6CC7-460A-AAB7-C6A4537A7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A75ABC0B-497F-4B48-BB86-EECD60DB9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BC66476-65EC-4B4F-B50C-F30C9127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868-55EC-437E-B1DF-ADD918AA79A5}" type="datetimeFigureOut">
              <a:rPr lang="ca-ES" smtClean="0"/>
              <a:t>25/9/2020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1371EB0E-417A-4CF4-8EC7-96DB6A40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EA38CE51-51B2-4FD0-A7AC-54080C0F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761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E81BEA3C-289C-4B15-8CB9-25EED13D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2D367C6D-3352-4CBB-87C6-DC94070CF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E610CAF-120C-449B-9892-163902A80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8868-55EC-437E-B1DF-ADD918AA79A5}" type="datetimeFigureOut">
              <a:rPr lang="ca-ES" smtClean="0"/>
              <a:t>25/9/2020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D804FB9-EE84-4501-B8EC-EA07BBD7A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20F714A-A728-4E0B-98F9-59BD0228E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E4B54-1D7A-4CF5-B75E-2287153B15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542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887CACF-5EFE-47DE-B490-E50BF27FF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271" y="3794336"/>
            <a:ext cx="5242259" cy="1922251"/>
          </a:xfrm>
        </p:spPr>
        <p:txBody>
          <a:bodyPr anchor="t">
            <a:normAutofit/>
          </a:bodyPr>
          <a:lstStyle/>
          <a:p>
            <a:pPr algn="l"/>
            <a:r>
              <a:rPr lang="ca-ES" sz="4400" b="1" dirty="0">
                <a:latin typeface="+mn-lt"/>
              </a:rPr>
              <a:t>El retorn d’Alfonso XII i el règim de la Restauració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CFA938C1-EBDC-4F3A-8E4E-64BCBCDF7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271" y="2793291"/>
            <a:ext cx="5161606" cy="972180"/>
          </a:xfrm>
        </p:spPr>
        <p:txBody>
          <a:bodyPr anchor="b">
            <a:normAutofit/>
          </a:bodyPr>
          <a:lstStyle/>
          <a:p>
            <a:pPr algn="l"/>
            <a:r>
              <a:rPr lang="es-ES" sz="2000" b="1"/>
              <a:t>L</a:t>
            </a:r>
            <a:r>
              <a:rPr lang="ca-ES" sz="2000" b="1"/>
              <a:t>’ÈPOCA DE LA RESTAURACIÓ BORBÒNICA (1875 – 1899) 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que contiene ropa, foto, posando, mujer&#10;&#10;Descripción generada automáticamente">
            <a:extLst>
              <a:ext uri="{FF2B5EF4-FFF2-40B4-BE49-F238E27FC236}">
                <a16:creationId xmlns:a16="http://schemas.microsoft.com/office/drawing/2014/main" id="{BB1B6259-14F9-4343-AA61-CB25CEE6C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692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tge 4">
            <a:extLst>
              <a:ext uri="{FF2B5EF4-FFF2-40B4-BE49-F238E27FC236}">
                <a16:creationId xmlns:a16="http://schemas.microsoft.com/office/drawing/2014/main" id="{74AFB953-4A2A-473A-A31F-7BE4047C1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59" y="383891"/>
            <a:ext cx="3271441" cy="8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0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E47195D-EC06-4298-8805-0F0D65997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reDeText 1">
            <a:extLst>
              <a:ext uri="{FF2B5EF4-FFF2-40B4-BE49-F238E27FC236}">
                <a16:creationId xmlns:a16="http://schemas.microsoft.com/office/drawing/2014/main" id="{1195FB9E-B094-4C8D-B8FE-68CBD924F476}"/>
              </a:ext>
            </a:extLst>
          </p:cNvPr>
          <p:cNvSpPr txBox="1"/>
          <p:nvPr/>
        </p:nvSpPr>
        <p:spPr>
          <a:xfrm>
            <a:off x="9053546" y="1472261"/>
            <a:ext cx="2469624" cy="832057"/>
          </a:xfrm>
          <a:custGeom>
            <a:avLst/>
            <a:gdLst>
              <a:gd name="connsiteX0" fmla="*/ 0 w 2469624"/>
              <a:gd name="connsiteY0" fmla="*/ 0 h 832057"/>
              <a:gd name="connsiteX1" fmla="*/ 469229 w 2469624"/>
              <a:gd name="connsiteY1" fmla="*/ 0 h 832057"/>
              <a:gd name="connsiteX2" fmla="*/ 987850 w 2469624"/>
              <a:gd name="connsiteY2" fmla="*/ 0 h 832057"/>
              <a:gd name="connsiteX3" fmla="*/ 1457078 w 2469624"/>
              <a:gd name="connsiteY3" fmla="*/ 0 h 832057"/>
              <a:gd name="connsiteX4" fmla="*/ 1876914 w 2469624"/>
              <a:gd name="connsiteY4" fmla="*/ 0 h 832057"/>
              <a:gd name="connsiteX5" fmla="*/ 2469624 w 2469624"/>
              <a:gd name="connsiteY5" fmla="*/ 0 h 832057"/>
              <a:gd name="connsiteX6" fmla="*/ 2469624 w 2469624"/>
              <a:gd name="connsiteY6" fmla="*/ 407708 h 832057"/>
              <a:gd name="connsiteX7" fmla="*/ 2469624 w 2469624"/>
              <a:gd name="connsiteY7" fmla="*/ 832057 h 832057"/>
              <a:gd name="connsiteX8" fmla="*/ 2000395 w 2469624"/>
              <a:gd name="connsiteY8" fmla="*/ 832057 h 832057"/>
              <a:gd name="connsiteX9" fmla="*/ 1555863 w 2469624"/>
              <a:gd name="connsiteY9" fmla="*/ 832057 h 832057"/>
              <a:gd name="connsiteX10" fmla="*/ 1136027 w 2469624"/>
              <a:gd name="connsiteY10" fmla="*/ 832057 h 832057"/>
              <a:gd name="connsiteX11" fmla="*/ 691495 w 2469624"/>
              <a:gd name="connsiteY11" fmla="*/ 832057 h 832057"/>
              <a:gd name="connsiteX12" fmla="*/ 0 w 2469624"/>
              <a:gd name="connsiteY12" fmla="*/ 832057 h 832057"/>
              <a:gd name="connsiteX13" fmla="*/ 0 w 2469624"/>
              <a:gd name="connsiteY13" fmla="*/ 399387 h 832057"/>
              <a:gd name="connsiteX14" fmla="*/ 0 w 2469624"/>
              <a:gd name="connsiteY14" fmla="*/ 0 h 83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9624" h="832057" fill="none" extrusionOk="0">
                <a:moveTo>
                  <a:pt x="0" y="0"/>
                </a:moveTo>
                <a:cubicBezTo>
                  <a:pt x="181979" y="-39897"/>
                  <a:pt x="355386" y="20439"/>
                  <a:pt x="469229" y="0"/>
                </a:cubicBezTo>
                <a:cubicBezTo>
                  <a:pt x="583072" y="-20439"/>
                  <a:pt x="801959" y="35336"/>
                  <a:pt x="987850" y="0"/>
                </a:cubicBezTo>
                <a:cubicBezTo>
                  <a:pt x="1173741" y="-35336"/>
                  <a:pt x="1288513" y="26742"/>
                  <a:pt x="1457078" y="0"/>
                </a:cubicBezTo>
                <a:cubicBezTo>
                  <a:pt x="1625643" y="-26742"/>
                  <a:pt x="1746575" y="18434"/>
                  <a:pt x="1876914" y="0"/>
                </a:cubicBezTo>
                <a:cubicBezTo>
                  <a:pt x="2007253" y="-18434"/>
                  <a:pt x="2215034" y="14959"/>
                  <a:pt x="2469624" y="0"/>
                </a:cubicBezTo>
                <a:cubicBezTo>
                  <a:pt x="2507139" y="198739"/>
                  <a:pt x="2434689" y="206967"/>
                  <a:pt x="2469624" y="407708"/>
                </a:cubicBezTo>
                <a:cubicBezTo>
                  <a:pt x="2504559" y="608449"/>
                  <a:pt x="2461422" y="666038"/>
                  <a:pt x="2469624" y="832057"/>
                </a:cubicBezTo>
                <a:cubicBezTo>
                  <a:pt x="2243580" y="853731"/>
                  <a:pt x="2188103" y="790083"/>
                  <a:pt x="2000395" y="832057"/>
                </a:cubicBezTo>
                <a:cubicBezTo>
                  <a:pt x="1812687" y="874031"/>
                  <a:pt x="1716844" y="819023"/>
                  <a:pt x="1555863" y="832057"/>
                </a:cubicBezTo>
                <a:cubicBezTo>
                  <a:pt x="1394882" y="845091"/>
                  <a:pt x="1311750" y="810705"/>
                  <a:pt x="1136027" y="832057"/>
                </a:cubicBezTo>
                <a:cubicBezTo>
                  <a:pt x="960304" y="853409"/>
                  <a:pt x="877549" y="810055"/>
                  <a:pt x="691495" y="832057"/>
                </a:cubicBezTo>
                <a:cubicBezTo>
                  <a:pt x="505441" y="854059"/>
                  <a:pt x="212714" y="749196"/>
                  <a:pt x="0" y="832057"/>
                </a:cubicBezTo>
                <a:cubicBezTo>
                  <a:pt x="-1598" y="681030"/>
                  <a:pt x="49922" y="505102"/>
                  <a:pt x="0" y="399387"/>
                </a:cubicBezTo>
                <a:cubicBezTo>
                  <a:pt x="-49922" y="293672"/>
                  <a:pt x="193" y="176433"/>
                  <a:pt x="0" y="0"/>
                </a:cubicBezTo>
                <a:close/>
              </a:path>
              <a:path w="2469624" h="832057" stroke="0" extrusionOk="0">
                <a:moveTo>
                  <a:pt x="0" y="0"/>
                </a:moveTo>
                <a:cubicBezTo>
                  <a:pt x="120112" y="-14814"/>
                  <a:pt x="279532" y="19832"/>
                  <a:pt x="419836" y="0"/>
                </a:cubicBezTo>
                <a:cubicBezTo>
                  <a:pt x="560140" y="-19832"/>
                  <a:pt x="651073" y="50141"/>
                  <a:pt x="839672" y="0"/>
                </a:cubicBezTo>
                <a:cubicBezTo>
                  <a:pt x="1028271" y="-50141"/>
                  <a:pt x="1203468" y="13245"/>
                  <a:pt x="1358293" y="0"/>
                </a:cubicBezTo>
                <a:cubicBezTo>
                  <a:pt x="1513118" y="-13245"/>
                  <a:pt x="1682603" y="39233"/>
                  <a:pt x="1802826" y="0"/>
                </a:cubicBezTo>
                <a:cubicBezTo>
                  <a:pt x="1923049" y="-39233"/>
                  <a:pt x="2150898" y="73416"/>
                  <a:pt x="2469624" y="0"/>
                </a:cubicBezTo>
                <a:cubicBezTo>
                  <a:pt x="2473436" y="188239"/>
                  <a:pt x="2440374" y="239142"/>
                  <a:pt x="2469624" y="416029"/>
                </a:cubicBezTo>
                <a:cubicBezTo>
                  <a:pt x="2498874" y="592916"/>
                  <a:pt x="2433321" y="696523"/>
                  <a:pt x="2469624" y="832057"/>
                </a:cubicBezTo>
                <a:cubicBezTo>
                  <a:pt x="2309519" y="862137"/>
                  <a:pt x="2075134" y="790215"/>
                  <a:pt x="1951003" y="832057"/>
                </a:cubicBezTo>
                <a:cubicBezTo>
                  <a:pt x="1826872" y="873899"/>
                  <a:pt x="1647861" y="823778"/>
                  <a:pt x="1457078" y="832057"/>
                </a:cubicBezTo>
                <a:cubicBezTo>
                  <a:pt x="1266296" y="840336"/>
                  <a:pt x="1086326" y="784133"/>
                  <a:pt x="938457" y="832057"/>
                </a:cubicBezTo>
                <a:cubicBezTo>
                  <a:pt x="790588" y="879981"/>
                  <a:pt x="726195" y="791787"/>
                  <a:pt x="518621" y="832057"/>
                </a:cubicBezTo>
                <a:cubicBezTo>
                  <a:pt x="311047" y="872327"/>
                  <a:pt x="255261" y="812460"/>
                  <a:pt x="0" y="832057"/>
                </a:cubicBezTo>
                <a:cubicBezTo>
                  <a:pt x="-8821" y="673271"/>
                  <a:pt x="16344" y="580867"/>
                  <a:pt x="0" y="440990"/>
                </a:cubicBezTo>
                <a:cubicBezTo>
                  <a:pt x="-16344" y="301113"/>
                  <a:pt x="31782" y="185710"/>
                  <a:pt x="0" y="0"/>
                </a:cubicBezTo>
                <a:close/>
              </a:path>
            </a:pathLst>
          </a:custGeom>
          <a:ln w="3810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714749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LA </a:t>
            </a:r>
            <a:r>
              <a:rPr lang="en-US" sz="26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TUPINADA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F09C3FA8-5C8F-45E9-8B46-CA0E1A3A0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7" y="1079495"/>
            <a:ext cx="3685032" cy="4769965"/>
          </a:xfrm>
          <a:prstGeom prst="rect">
            <a:avLst/>
          </a:prstGeom>
        </p:spPr>
      </p:pic>
      <p:pic>
        <p:nvPicPr>
          <p:cNvPr id="12" name="Imagen 11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9BC516FA-23C8-4B53-A315-1139E2A85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6" y="1181611"/>
            <a:ext cx="3685032" cy="456573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F08C061-02A1-4D65-96EE-AF227E690941}"/>
              </a:ext>
            </a:extLst>
          </p:cNvPr>
          <p:cNvSpPr txBox="1"/>
          <p:nvPr/>
        </p:nvSpPr>
        <p:spPr>
          <a:xfrm>
            <a:off x="8612154" y="4553683"/>
            <a:ext cx="340226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dirty="0"/>
              <a:t>Tot plegat formava un </a:t>
            </a:r>
            <a:r>
              <a:rPr lang="ca-ES" b="1" dirty="0"/>
              <a:t>complex entramat de corrupció </a:t>
            </a:r>
            <a:r>
              <a:rPr lang="ca-ES" dirty="0"/>
              <a:t>que garantia que sempre guanyés les eleccions qui les convocava, i deixava fora del sistema a qualsevol altra força política que no fossin les “dinàstiques”.</a:t>
            </a:r>
          </a:p>
        </p:txBody>
      </p:sp>
    </p:spTree>
    <p:extLst>
      <p:ext uri="{BB962C8B-B14F-4D97-AF65-F5344CB8AC3E}">
        <p14:creationId xmlns:p14="http://schemas.microsoft.com/office/powerpoint/2010/main" val="100438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reDeText 1">
            <a:extLst>
              <a:ext uri="{FF2B5EF4-FFF2-40B4-BE49-F238E27FC236}">
                <a16:creationId xmlns:a16="http://schemas.microsoft.com/office/drawing/2014/main" id="{1195FB9E-B094-4C8D-B8FE-68CBD924F476}"/>
              </a:ext>
            </a:extLst>
          </p:cNvPr>
          <p:cNvSpPr txBox="1"/>
          <p:nvPr/>
        </p:nvSpPr>
        <p:spPr>
          <a:xfrm>
            <a:off x="742950" y="742951"/>
            <a:ext cx="3476625" cy="12412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200" b="1" kern="1200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El naixement de la pesseta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200" b="1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(1868 – 2001)</a:t>
            </a:r>
            <a:endParaRPr lang="ca-ES" sz="3200" b="1" kern="1200" dirty="0">
              <a:solidFill>
                <a:srgbClr val="FFFFFF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FC0693-B9B1-47BA-B562-C3D7044D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729049"/>
            <a:ext cx="6553545" cy="340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E8065FD-0027-4001-93A6-7FFD67BC09AB}"/>
              </a:ext>
            </a:extLst>
          </p:cNvPr>
          <p:cNvSpPr/>
          <p:nvPr/>
        </p:nvSpPr>
        <p:spPr>
          <a:xfrm>
            <a:off x="5524717" y="5384356"/>
            <a:ext cx="5957099" cy="531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/>
              <a:t>Moneda de 50 cèntims del rei Alfonso XII, de 1880</a:t>
            </a:r>
          </a:p>
        </p:txBody>
      </p:sp>
    </p:spTree>
    <p:extLst>
      <p:ext uri="{BB962C8B-B14F-4D97-AF65-F5344CB8AC3E}">
        <p14:creationId xmlns:p14="http://schemas.microsoft.com/office/powerpoint/2010/main" val="79827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74225F33-276A-4A41-AB70-DBB1E7CC1932}"/>
              </a:ext>
            </a:extLst>
          </p:cNvPr>
          <p:cNvSpPr txBox="1"/>
          <p:nvPr/>
        </p:nvSpPr>
        <p:spPr>
          <a:xfrm>
            <a:off x="6161314" y="676658"/>
            <a:ext cx="5730241" cy="881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El cop d’Estat del </a:t>
            </a:r>
            <a:r>
              <a:rPr lang="en-US" sz="2800" b="1" dirty="0" err="1">
                <a:solidFill>
                  <a:srgbClr val="0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gral</a:t>
            </a:r>
            <a:r>
              <a:rPr lang="en-US" sz="2800" b="1" dirty="0">
                <a:solidFill>
                  <a:srgbClr val="0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 Martínez Campos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Imagen que contiene persona, hombre, parado, sostener&#10;&#10;Descripción generada automáticamente">
            <a:extLst>
              <a:ext uri="{FF2B5EF4-FFF2-40B4-BE49-F238E27FC236}">
                <a16:creationId xmlns:a16="http://schemas.microsoft.com/office/drawing/2014/main" id="{40C9A49D-616D-4038-835D-A2BE88E2C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296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F1ED0A8-CB7C-4451-A271-3403330EC77D}"/>
              </a:ext>
            </a:extLst>
          </p:cNvPr>
          <p:cNvSpPr txBox="1"/>
          <p:nvPr/>
        </p:nvSpPr>
        <p:spPr>
          <a:xfrm>
            <a:off x="6516624" y="1920240"/>
            <a:ext cx="5374931" cy="132343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El 29 de desembre de 1874 el general </a:t>
            </a:r>
            <a:r>
              <a:rPr lang="ca-ES" sz="2000" b="1" dirty="0" err="1"/>
              <a:t>Arsenio</a:t>
            </a:r>
            <a:r>
              <a:rPr lang="ca-ES" sz="2000" b="1" dirty="0"/>
              <a:t> Martínez-Campos Antón</a:t>
            </a:r>
            <a:r>
              <a:rPr lang="ca-ES" sz="2000" dirty="0"/>
              <a:t> va donar un cop d’Estat contra el règim del Gral. Serrano, i donava per acabada l’etapa del SEXENNI DEMOCRÀTIC.</a:t>
            </a: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3153443D-421A-44BC-BD32-EC1981150B3C}"/>
              </a:ext>
            </a:extLst>
          </p:cNvPr>
          <p:cNvSpPr/>
          <p:nvPr/>
        </p:nvSpPr>
        <p:spPr>
          <a:xfrm>
            <a:off x="8660892" y="3352412"/>
            <a:ext cx="1115568" cy="466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FA8C76-6C8C-4EA7-867C-2CB708A2913F}"/>
              </a:ext>
            </a:extLst>
          </p:cNvPr>
          <p:cNvSpPr txBox="1"/>
          <p:nvPr/>
        </p:nvSpPr>
        <p:spPr>
          <a:xfrm>
            <a:off x="6516624" y="3927489"/>
            <a:ext cx="540410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dirty="0"/>
              <a:t>El triomf del cop d’Estat precipitava el retorn del príncep </a:t>
            </a:r>
            <a:r>
              <a:rPr lang="ca-ES" b="1" dirty="0"/>
              <a:t>Alfonso de Borbón</a:t>
            </a:r>
            <a:r>
              <a:rPr lang="ca-ES" dirty="0"/>
              <a:t>, fill de la reina exiliada Isabel II, des de Londres, i la imposició de la monarquia borbònica després del període del Sexenni.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392BC5C-ABA1-4E55-8583-CE30784FD84A}"/>
              </a:ext>
            </a:extLst>
          </p:cNvPr>
          <p:cNvSpPr/>
          <p:nvPr/>
        </p:nvSpPr>
        <p:spPr>
          <a:xfrm>
            <a:off x="5963629" y="5612956"/>
            <a:ext cx="5957099" cy="1024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/>
              <a:t>Inici del període històric de la RESTAURACIÓ BORBÒNICA, i del regnat d’ALFONS XII (1875 – 1885)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B210FB91-843A-4888-A2A7-41B2B71513F5}"/>
              </a:ext>
            </a:extLst>
          </p:cNvPr>
          <p:cNvSpPr/>
          <p:nvPr/>
        </p:nvSpPr>
        <p:spPr>
          <a:xfrm>
            <a:off x="8995301" y="5242357"/>
            <a:ext cx="446750" cy="287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955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74225F33-276A-4A41-AB70-DBB1E7CC1932}"/>
              </a:ext>
            </a:extLst>
          </p:cNvPr>
          <p:cNvSpPr txBox="1"/>
          <p:nvPr/>
        </p:nvSpPr>
        <p:spPr>
          <a:xfrm>
            <a:off x="484633" y="474851"/>
            <a:ext cx="4020002" cy="10010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Alfonso XII i el Manifest de Sandhurst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52AB6B-0EC0-4CBB-B1F0-95C2AA149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75392"/>
            <a:ext cx="6553545" cy="491515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D4CA6C4-AB4C-4F6F-AC2D-D82D36C45A34}"/>
              </a:ext>
            </a:extLst>
          </p:cNvPr>
          <p:cNvSpPr txBox="1"/>
          <p:nvPr/>
        </p:nvSpPr>
        <p:spPr>
          <a:xfrm>
            <a:off x="5175504" y="1143000"/>
            <a:ext cx="54132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EL MANIFEST DE SANDHURST (fragment)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5DBEB0-36DF-4B7C-BF15-1F76ECE4AB34}"/>
              </a:ext>
            </a:extLst>
          </p:cNvPr>
          <p:cNvSpPr txBox="1"/>
          <p:nvPr/>
        </p:nvSpPr>
        <p:spPr>
          <a:xfrm>
            <a:off x="484633" y="1782618"/>
            <a:ext cx="4020002" cy="378565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bg1"/>
                </a:solidFill>
              </a:rPr>
              <a:t>L’opció monàrquica havia crescut a Espanya en els darrers anys, liderada pel polític conservador Antonio Cánovas del Castillo. </a:t>
            </a:r>
          </a:p>
          <a:p>
            <a:endParaRPr lang="ca-ES" sz="2000" b="1" dirty="0">
              <a:solidFill>
                <a:schemeClr val="bg1"/>
              </a:solidFill>
            </a:endParaRPr>
          </a:p>
          <a:p>
            <a:r>
              <a:rPr lang="ca-ES" sz="2000" b="1" dirty="0">
                <a:solidFill>
                  <a:schemeClr val="bg1"/>
                </a:solidFill>
              </a:rPr>
              <a:t>Aquest “partit” pro-monàrquic era recolzat fonamentalment per les classes dominants, atemorides davant la força del moviment obrer i desitjoses d’un règim polític fort, estable i centrat en el manteniment de l’ordre públic.</a:t>
            </a:r>
          </a:p>
        </p:txBody>
      </p:sp>
    </p:spTree>
    <p:extLst>
      <p:ext uri="{BB962C8B-B14F-4D97-AF65-F5344CB8AC3E}">
        <p14:creationId xmlns:p14="http://schemas.microsoft.com/office/powerpoint/2010/main" val="7056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hombre, sostener, posando, vistiendo&#10;&#10;Descripción generada automáticamente">
            <a:extLst>
              <a:ext uri="{FF2B5EF4-FFF2-40B4-BE49-F238E27FC236}">
                <a16:creationId xmlns:a16="http://schemas.microsoft.com/office/drawing/2014/main" id="{130BB89F-75F2-4408-BA8D-7A6AA3286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9" b="50058"/>
          <a:stretch/>
        </p:blipFill>
        <p:spPr>
          <a:xfrm>
            <a:off x="2976891" y="-478"/>
            <a:ext cx="9629274" cy="685799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QuadreDeText 1">
            <a:extLst>
              <a:ext uri="{FF2B5EF4-FFF2-40B4-BE49-F238E27FC236}">
                <a16:creationId xmlns:a16="http://schemas.microsoft.com/office/drawing/2014/main" id="{E1C17CB9-B8EC-484A-972A-686AB7455CC1}"/>
              </a:ext>
            </a:extLst>
          </p:cNvPr>
          <p:cNvSpPr txBox="1"/>
          <p:nvPr/>
        </p:nvSpPr>
        <p:spPr>
          <a:xfrm>
            <a:off x="522448" y="338329"/>
            <a:ext cx="4568839" cy="549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2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El regnat d’Alfonso XII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B59A3A8-6A43-4E5B-B61C-7F8BC2DB03CF}"/>
              </a:ext>
            </a:extLst>
          </p:cNvPr>
          <p:cNvSpPr txBox="1"/>
          <p:nvPr/>
        </p:nvSpPr>
        <p:spPr>
          <a:xfrm>
            <a:off x="522448" y="1228158"/>
            <a:ext cx="4568838" cy="440120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dirty="0"/>
              <a:t>Oficialment, el regnat d’Alfonso XII, nascut a Madrid el novembre de 1857, va durar del 29 de desembre de 1875 al 25 de novembre de 1885, quan va morir de tuberculosis amb 27 anys d’edat.</a:t>
            </a:r>
          </a:p>
          <a:p>
            <a:endParaRPr lang="ca-ES" sz="2000" dirty="0"/>
          </a:p>
          <a:p>
            <a:r>
              <a:rPr lang="ca-ES" sz="2000" dirty="0"/>
              <a:t>Fill d’Isabel II i de Francisco de </a:t>
            </a:r>
            <a:r>
              <a:rPr lang="ca-ES" sz="2000" dirty="0" err="1"/>
              <a:t>Asís</a:t>
            </a:r>
            <a:r>
              <a:rPr lang="ca-ES" sz="2000" dirty="0"/>
              <a:t> de Borbón, Alfonso de Borbón es va casar en dues ocasions. Primer amb la seva cosina Maria de las Mercedes de Orleans (gener de 1878), que va morir només 5 mesos després, i al 1879 amb Maria Cristina d’Habsburg, amb qui va tenir dues filles i un fill, el futur Alfonso XIII.</a:t>
            </a:r>
          </a:p>
        </p:txBody>
      </p:sp>
    </p:spTree>
    <p:extLst>
      <p:ext uri="{BB962C8B-B14F-4D97-AF65-F5344CB8AC3E}">
        <p14:creationId xmlns:p14="http://schemas.microsoft.com/office/powerpoint/2010/main" val="1505809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5" name="QuadreDeText 1">
            <a:extLst>
              <a:ext uri="{FF2B5EF4-FFF2-40B4-BE49-F238E27FC236}">
                <a16:creationId xmlns:a16="http://schemas.microsoft.com/office/drawing/2014/main" id="{1195FB9E-B094-4C8D-B8FE-68CBD924F476}"/>
              </a:ext>
            </a:extLst>
          </p:cNvPr>
          <p:cNvSpPr txBox="1"/>
          <p:nvPr/>
        </p:nvSpPr>
        <p:spPr>
          <a:xfrm>
            <a:off x="273395" y="272960"/>
            <a:ext cx="9057217" cy="94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2800" b="1" dirty="0">
                <a:solidFill>
                  <a:srgbClr val="0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Les bases ideològiques de la Restauració Borbònica: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2800" b="1" dirty="0">
                <a:solidFill>
                  <a:srgbClr val="0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el “sistema canovista”.</a:t>
            </a:r>
          </a:p>
        </p:txBody>
      </p:sp>
      <p:pic>
        <p:nvPicPr>
          <p:cNvPr id="7" name="Imagen 6" descr="Imagen que contiene persona, interior, hombre, traje&#10;&#10;Descripción generada automáticamente">
            <a:extLst>
              <a:ext uri="{FF2B5EF4-FFF2-40B4-BE49-F238E27FC236}">
                <a16:creationId xmlns:a16="http://schemas.microsoft.com/office/drawing/2014/main" id="{75B53140-5AB7-43F8-A176-0044997D4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06" y="1390372"/>
            <a:ext cx="4155735" cy="5194668"/>
          </a:xfrm>
          <a:prstGeom prst="rect">
            <a:avLst/>
          </a:prstGeom>
        </p:spPr>
      </p:pic>
      <p:pic>
        <p:nvPicPr>
          <p:cNvPr id="11" name="Imagen 10" descr="Imagen que contiene hombre, persona, corbata, interior&#10;&#10;Descripción generada automáticamente">
            <a:extLst>
              <a:ext uri="{FF2B5EF4-FFF2-40B4-BE49-F238E27FC236}">
                <a16:creationId xmlns:a16="http://schemas.microsoft.com/office/drawing/2014/main" id="{CC49CB00-A0C8-49F9-97DA-512485EE6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5" y="3176526"/>
            <a:ext cx="2248214" cy="336279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48D2F65-27F5-4C4F-A016-C405921D7D3A}"/>
              </a:ext>
            </a:extLst>
          </p:cNvPr>
          <p:cNvSpPr txBox="1"/>
          <p:nvPr/>
        </p:nvSpPr>
        <p:spPr>
          <a:xfrm>
            <a:off x="273395" y="1453642"/>
            <a:ext cx="7069237" cy="132343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L’anomenat “règim de la Restauració” fou un sistema polític profundament </a:t>
            </a:r>
            <a:r>
              <a:rPr lang="ca-ES" sz="2000" b="1" dirty="0"/>
              <a:t>conservador i tradicionalista, políticament immobilista i no democràtic</a:t>
            </a:r>
            <a:r>
              <a:rPr lang="ca-ES" sz="2000" dirty="0"/>
              <a:t>, i purament </a:t>
            </a:r>
            <a:r>
              <a:rPr lang="ca-ES" sz="2000" b="1" dirty="0"/>
              <a:t>liberal en els aspectes econòmics</a:t>
            </a:r>
            <a:r>
              <a:rPr lang="ca-ES" sz="2000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DAAA2A6-E9D0-4F7D-9F5F-D40CB484786D}"/>
              </a:ext>
            </a:extLst>
          </p:cNvPr>
          <p:cNvSpPr txBox="1"/>
          <p:nvPr/>
        </p:nvSpPr>
        <p:spPr>
          <a:xfrm>
            <a:off x="2849483" y="3176526"/>
            <a:ext cx="4493149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dirty="0"/>
              <a:t>El veritable arquitecte del règim fou el polític malagueny Antonio Cánovas del Castillo.</a:t>
            </a:r>
          </a:p>
          <a:p>
            <a:r>
              <a:rPr lang="ca-ES" dirty="0"/>
              <a:t>Nascut l’any 1828, va ser historiador, crític literari i polític.</a:t>
            </a:r>
          </a:p>
          <a:p>
            <a:endParaRPr lang="ca-ES" dirty="0"/>
          </a:p>
          <a:p>
            <a:r>
              <a:rPr lang="ca-ES" dirty="0"/>
              <a:t>La seva llarga carrera el va portar a ser ministre de diverses carteres, president del Congrés i cap del Govern en 6 ocasions.</a:t>
            </a:r>
          </a:p>
          <a:p>
            <a:r>
              <a:rPr lang="ca-ES" dirty="0"/>
              <a:t>El seu protagonisme en l’estructura del règim fa que sovint es parli del “</a:t>
            </a:r>
            <a:r>
              <a:rPr lang="ca-ES" b="1" dirty="0"/>
              <a:t>sistema canovista</a:t>
            </a:r>
            <a:r>
              <a:rPr lang="ca-E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614142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5" name="QuadreDeText 1">
            <a:extLst>
              <a:ext uri="{FF2B5EF4-FFF2-40B4-BE49-F238E27FC236}">
                <a16:creationId xmlns:a16="http://schemas.microsoft.com/office/drawing/2014/main" id="{1195FB9E-B094-4C8D-B8FE-68CBD924F476}"/>
              </a:ext>
            </a:extLst>
          </p:cNvPr>
          <p:cNvSpPr txBox="1"/>
          <p:nvPr/>
        </p:nvSpPr>
        <p:spPr>
          <a:xfrm>
            <a:off x="273395" y="272960"/>
            <a:ext cx="9057217" cy="94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2800" b="1" dirty="0">
                <a:solidFill>
                  <a:srgbClr val="0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Les bases ideològiques de la Restauració Borbònica: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2800" b="1" dirty="0">
                <a:solidFill>
                  <a:srgbClr val="0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Un sistema d’ordre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48D2F65-27F5-4C4F-A016-C405921D7D3A}"/>
              </a:ext>
            </a:extLst>
          </p:cNvPr>
          <p:cNvSpPr txBox="1"/>
          <p:nvPr/>
        </p:nvSpPr>
        <p:spPr>
          <a:xfrm>
            <a:off x="273395" y="5296262"/>
            <a:ext cx="5679150" cy="10156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b="1" dirty="0"/>
              <a:t>L’Exèrcit</a:t>
            </a:r>
            <a:r>
              <a:rPr lang="ca-ES" sz="2000" dirty="0"/>
              <a:t> es va comprometre amb el nou règim a la no intervenció en la vida política a canvi d’una autonomia gairebé absoluta dins de l’àmbit militar.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DAAA2A6-E9D0-4F7D-9F5F-D40CB484786D}"/>
              </a:ext>
            </a:extLst>
          </p:cNvPr>
          <p:cNvSpPr txBox="1"/>
          <p:nvPr/>
        </p:nvSpPr>
        <p:spPr>
          <a:xfrm>
            <a:off x="5059481" y="1467057"/>
            <a:ext cx="4587439" cy="40011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000" b="1" dirty="0"/>
              <a:t>El nou règim tenia a prioritats principals</a:t>
            </a:r>
          </a:p>
        </p:txBody>
      </p:sp>
      <p:pic>
        <p:nvPicPr>
          <p:cNvPr id="4" name="Imagen 3" descr="Imagen que contiene dibujo, flor&#10;&#10;Descripción generada automáticamente">
            <a:extLst>
              <a:ext uri="{FF2B5EF4-FFF2-40B4-BE49-F238E27FC236}">
                <a16:creationId xmlns:a16="http://schemas.microsoft.com/office/drawing/2014/main" id="{88DBE40B-55A7-4A84-AC65-50F12C38E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5" y="1453642"/>
            <a:ext cx="4457700" cy="2971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B52F5AD-064F-4AED-A99F-94EF59B9FAE0}"/>
              </a:ext>
            </a:extLst>
          </p:cNvPr>
          <p:cNvSpPr txBox="1"/>
          <p:nvPr/>
        </p:nvSpPr>
        <p:spPr>
          <a:xfrm>
            <a:off x="5952545" y="2271144"/>
            <a:ext cx="5696911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a-ES" sz="2000" b="1" dirty="0"/>
              <a:t>l’estabilitat institucional</a:t>
            </a:r>
            <a:r>
              <a:rPr lang="ca-ES" sz="2000" dirty="0"/>
              <a:t>, fortament estructurada entorn de la Corona.</a:t>
            </a:r>
          </a:p>
          <a:p>
            <a:pPr marL="285750" indent="-285750">
              <a:buFontTx/>
              <a:buChar char="-"/>
            </a:pPr>
            <a:r>
              <a:rPr lang="ca-ES" sz="2000" dirty="0"/>
              <a:t>El manteniment de </a:t>
            </a:r>
            <a:r>
              <a:rPr lang="ca-ES" sz="2000" b="1" dirty="0"/>
              <a:t>l’ordre públic</a:t>
            </a:r>
            <a:r>
              <a:rPr lang="ca-ES" sz="2000" dirty="0"/>
              <a:t> i la pau social, amb la repressió del creixent moviment obrer.</a:t>
            </a:r>
          </a:p>
          <a:p>
            <a:pPr marL="285750" indent="-285750">
              <a:buFontTx/>
              <a:buChar char="-"/>
            </a:pPr>
            <a:r>
              <a:rPr lang="ca-ES" sz="2000" dirty="0"/>
              <a:t>El desenvolupament i expansió dels principis del </a:t>
            </a:r>
            <a:r>
              <a:rPr lang="ca-ES" sz="2000" b="1" dirty="0"/>
              <a:t>liberalisme econòmic.</a:t>
            </a:r>
          </a:p>
          <a:p>
            <a:pPr marL="285750" indent="-285750">
              <a:buFontTx/>
              <a:buChar char="-"/>
            </a:pPr>
            <a:r>
              <a:rPr lang="ca-ES" sz="2000" dirty="0"/>
              <a:t>El manteniment de </a:t>
            </a:r>
            <a:r>
              <a:rPr lang="ca-ES" sz="2000" b="1" dirty="0"/>
              <a:t>l'estatus privilegiat </a:t>
            </a:r>
            <a:r>
              <a:rPr lang="ca-ES" sz="2000" dirty="0"/>
              <a:t>de la Noblesa, l’Església i les classes més benestants.</a:t>
            </a:r>
          </a:p>
        </p:txBody>
      </p:sp>
      <p:sp>
        <p:nvSpPr>
          <p:cNvPr id="8" name="Flecha: doblada hacia arriba 7">
            <a:extLst>
              <a:ext uri="{FF2B5EF4-FFF2-40B4-BE49-F238E27FC236}">
                <a16:creationId xmlns:a16="http://schemas.microsoft.com/office/drawing/2014/main" id="{071C9A42-4E62-4C5A-BB15-8C21CCB8AC3E}"/>
              </a:ext>
            </a:extLst>
          </p:cNvPr>
          <p:cNvSpPr/>
          <p:nvPr/>
        </p:nvSpPr>
        <p:spPr>
          <a:xfrm rot="5400000">
            <a:off x="5318161" y="2095254"/>
            <a:ext cx="603504" cy="4846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Globo: flecha izquierda 13">
            <a:extLst>
              <a:ext uri="{FF2B5EF4-FFF2-40B4-BE49-F238E27FC236}">
                <a16:creationId xmlns:a16="http://schemas.microsoft.com/office/drawing/2014/main" id="{47281103-5052-480B-BA89-8456F1D43CBA}"/>
              </a:ext>
            </a:extLst>
          </p:cNvPr>
          <p:cNvSpPr/>
          <p:nvPr/>
        </p:nvSpPr>
        <p:spPr>
          <a:xfrm>
            <a:off x="6095999" y="5144274"/>
            <a:ext cx="5553457" cy="131964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6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/>
              <a:t>Renúncia a la pràctica dels “</a:t>
            </a:r>
            <a:r>
              <a:rPr lang="es-ES" b="1" dirty="0"/>
              <a:t>pronunciamientos</a:t>
            </a:r>
            <a:r>
              <a:rPr lang="ca-ES" dirty="0"/>
              <a:t>”, que havien caracteritzat l’etapa d’Isabel II i la mateixa arribada de la Restauració.</a:t>
            </a:r>
          </a:p>
        </p:txBody>
      </p:sp>
      <p:sp>
        <p:nvSpPr>
          <p:cNvPr id="15" name="Flecha: doblada 14">
            <a:extLst>
              <a:ext uri="{FF2B5EF4-FFF2-40B4-BE49-F238E27FC236}">
                <a16:creationId xmlns:a16="http://schemas.microsoft.com/office/drawing/2014/main" id="{E000A26B-7016-4B0A-9CB9-896916242737}"/>
              </a:ext>
            </a:extLst>
          </p:cNvPr>
          <p:cNvSpPr/>
          <p:nvPr/>
        </p:nvSpPr>
        <p:spPr>
          <a:xfrm>
            <a:off x="5271417" y="4425442"/>
            <a:ext cx="585216" cy="78663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84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5" name="QuadreDeText 1">
            <a:extLst>
              <a:ext uri="{FF2B5EF4-FFF2-40B4-BE49-F238E27FC236}">
                <a16:creationId xmlns:a16="http://schemas.microsoft.com/office/drawing/2014/main" id="{1195FB9E-B094-4C8D-B8FE-68CBD924F476}"/>
              </a:ext>
            </a:extLst>
          </p:cNvPr>
          <p:cNvSpPr txBox="1"/>
          <p:nvPr/>
        </p:nvSpPr>
        <p:spPr>
          <a:xfrm>
            <a:off x="273395" y="272960"/>
            <a:ext cx="9057217" cy="94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2800" b="1" dirty="0">
                <a:solidFill>
                  <a:srgbClr val="0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Com funcionava el sistema canovista?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2800" b="1" dirty="0">
                <a:solidFill>
                  <a:srgbClr val="0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1. Un model bipartidista</a:t>
            </a:r>
          </a:p>
        </p:txBody>
      </p:sp>
      <p:pic>
        <p:nvPicPr>
          <p:cNvPr id="10" name="Imagen 9" descr="Imagen que contiene hombre, persona, ropa, parado&#10;&#10;Descripción generada automáticamente">
            <a:extLst>
              <a:ext uri="{FF2B5EF4-FFF2-40B4-BE49-F238E27FC236}">
                <a16:creationId xmlns:a16="http://schemas.microsoft.com/office/drawing/2014/main" id="{43CBBF60-155C-432E-BF02-54A8CC50B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278" y="3719265"/>
            <a:ext cx="2381582" cy="2734056"/>
          </a:xfrm>
          <a:prstGeom prst="rect">
            <a:avLst/>
          </a:prstGeom>
        </p:spPr>
      </p:pic>
      <p:pic>
        <p:nvPicPr>
          <p:cNvPr id="16" name="Imagen 15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3B69ABC9-C304-44E6-9156-4A712D556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2" y="1452271"/>
            <a:ext cx="5078470" cy="505116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C4F4DA3-5C67-45CF-A1FC-E663DDCAD901}"/>
              </a:ext>
            </a:extLst>
          </p:cNvPr>
          <p:cNvSpPr txBox="1"/>
          <p:nvPr/>
        </p:nvSpPr>
        <p:spPr>
          <a:xfrm>
            <a:off x="5564625" y="1486828"/>
            <a:ext cx="6305235" cy="16312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Antonio Cánovas va organitzar el </a:t>
            </a:r>
            <a:r>
              <a:rPr lang="es-ES" sz="2000" b="1" i="1" dirty="0"/>
              <a:t>Partido Conservador </a:t>
            </a:r>
            <a:r>
              <a:rPr lang="ca-ES" sz="2000" dirty="0"/>
              <a:t>(alts funcionaris, noblesa, Església, gran burgesia industrial i mercantil, terratinents ...), i Mateo P. Sagasta va liderar el </a:t>
            </a:r>
            <a:r>
              <a:rPr lang="es-ES" sz="2000" b="1" i="1" dirty="0"/>
              <a:t>Partido Liberal </a:t>
            </a:r>
            <a:r>
              <a:rPr lang="ca-ES" sz="2000" dirty="0"/>
              <a:t>(burgesia, classes mitjanes, professionals liberals ...)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DB5F671-FEB0-418A-B195-EEF50D23A2B3}"/>
              </a:ext>
            </a:extLst>
          </p:cNvPr>
          <p:cNvSpPr txBox="1"/>
          <p:nvPr/>
        </p:nvSpPr>
        <p:spPr>
          <a:xfrm>
            <a:off x="5564625" y="3438205"/>
            <a:ext cx="3862839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dirty="0"/>
              <a:t>Els dos partits tenien </a:t>
            </a:r>
            <a:r>
              <a:rPr lang="ca-ES" b="1" dirty="0"/>
              <a:t>poques diferències ideològiques</a:t>
            </a:r>
            <a:r>
              <a:rPr lang="ca-ES" dirty="0"/>
              <a:t>, i una </a:t>
            </a:r>
            <a:r>
              <a:rPr lang="ca-ES" b="1" dirty="0"/>
              <a:t>representativitat social </a:t>
            </a:r>
            <a:r>
              <a:rPr lang="ca-ES" dirty="0"/>
              <a:t>molt escassa, però van acaparar el poder polític durant tota l’etapa.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14B8BBE-2613-4815-9FC0-42C85B26F989}"/>
              </a:ext>
            </a:extLst>
          </p:cNvPr>
          <p:cNvSpPr txBox="1"/>
          <p:nvPr/>
        </p:nvSpPr>
        <p:spPr>
          <a:xfrm>
            <a:off x="5757745" y="5622324"/>
            <a:ext cx="359039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a-ES" sz="1600" b="1" i="1" dirty="0"/>
              <a:t>Práxedes Mateo Sagasta </a:t>
            </a:r>
            <a:r>
              <a:rPr lang="ca-ES" sz="1600" i="1" dirty="0"/>
              <a:t>(1825 – 1903), enginyer de professió i polític liberal. </a:t>
            </a:r>
          </a:p>
          <a:p>
            <a:pPr algn="r"/>
            <a:r>
              <a:rPr lang="ca-ES" sz="1600" i="1" dirty="0"/>
              <a:t>Va ser cap del Govern en 7 mandats.</a:t>
            </a:r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AFA1F721-ED3D-4223-A912-D7EB83880B0D}"/>
              </a:ext>
            </a:extLst>
          </p:cNvPr>
          <p:cNvSpPr/>
          <p:nvPr/>
        </p:nvSpPr>
        <p:spPr>
          <a:xfrm>
            <a:off x="7269480" y="2990088"/>
            <a:ext cx="283464" cy="429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94336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QuadreDeText 1">
            <a:extLst>
              <a:ext uri="{FF2B5EF4-FFF2-40B4-BE49-F238E27FC236}">
                <a16:creationId xmlns:a16="http://schemas.microsoft.com/office/drawing/2014/main" id="{1195FB9E-B094-4C8D-B8FE-68CBD924F476}"/>
              </a:ext>
            </a:extLst>
          </p:cNvPr>
          <p:cNvSpPr txBox="1"/>
          <p:nvPr/>
        </p:nvSpPr>
        <p:spPr>
          <a:xfrm>
            <a:off x="513916" y="230494"/>
            <a:ext cx="10520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200" b="1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Com funcionava el sistema canovista?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3200" b="1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2. Un model de “torn pacífic” (el torn dinàstic)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C4F4DA3-5C67-45CF-A1FC-E663DDCAD901}"/>
              </a:ext>
            </a:extLst>
          </p:cNvPr>
          <p:cNvSpPr txBox="1"/>
          <p:nvPr/>
        </p:nvSpPr>
        <p:spPr>
          <a:xfrm>
            <a:off x="728472" y="2262251"/>
            <a:ext cx="5367528" cy="22156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a-ES" sz="2000" dirty="0"/>
              <a:t>Ambdós partits van acordar una alternança pacífica en el govern i un repartiment dels mecanismes de l’Estat, mitjançant l’ús massiu el frau electoral I la manipulació política.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a-ES" sz="2000" dirty="0"/>
              <a:t>El principal objectiu era mantenir l’estabilitat política i sobretot la solidesa de la Corona com a símbol del règim.</a:t>
            </a:r>
          </a:p>
        </p:txBody>
      </p:sp>
      <p:pic>
        <p:nvPicPr>
          <p:cNvPr id="26" name="Imagen 25" descr="Imagen que contiene hombre, montar a caballo, mujer, caminando&#10;&#10;Descripción generada automáticamente">
            <a:extLst>
              <a:ext uri="{FF2B5EF4-FFF2-40B4-BE49-F238E27FC236}">
                <a16:creationId xmlns:a16="http://schemas.microsoft.com/office/drawing/2014/main" id="{364CC8AB-3C42-47C2-96C4-263F9B88B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4" y="2245254"/>
            <a:ext cx="4935970" cy="3878262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14B8BBE-2613-4815-9FC0-42C85B26F989}"/>
              </a:ext>
            </a:extLst>
          </p:cNvPr>
          <p:cNvSpPr txBox="1"/>
          <p:nvPr/>
        </p:nvSpPr>
        <p:spPr>
          <a:xfrm>
            <a:off x="2779860" y="5206261"/>
            <a:ext cx="331614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a-ES" b="1" i="1" dirty="0"/>
              <a:t>Aquest acord tàcit es va materialitzar l’any 1885 amb l’anomenat Pacto de El Pardo.</a:t>
            </a:r>
            <a:r>
              <a:rPr lang="ca-E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203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8CC9DAF-8F1D-4212-9A63-4727A3C12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3" y="150625"/>
            <a:ext cx="1448688" cy="375408"/>
          </a:xfrm>
          <a:prstGeom prst="rect">
            <a:avLst/>
          </a:prstGeom>
        </p:spPr>
      </p:pic>
      <p:sp>
        <p:nvSpPr>
          <p:cNvPr id="5" name="QuadreDeText 1">
            <a:extLst>
              <a:ext uri="{FF2B5EF4-FFF2-40B4-BE49-F238E27FC236}">
                <a16:creationId xmlns:a16="http://schemas.microsoft.com/office/drawing/2014/main" id="{1195FB9E-B094-4C8D-B8FE-68CBD924F476}"/>
              </a:ext>
            </a:extLst>
          </p:cNvPr>
          <p:cNvSpPr txBox="1"/>
          <p:nvPr/>
        </p:nvSpPr>
        <p:spPr>
          <a:xfrm>
            <a:off x="273395" y="272960"/>
            <a:ext cx="9057217" cy="94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2800" b="1" dirty="0">
                <a:solidFill>
                  <a:srgbClr val="0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Com funcionava el sistema canovista?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2800" b="1" dirty="0">
                <a:solidFill>
                  <a:srgbClr val="0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3. Un model basat en la corrupció electoral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B69ABC9-C304-44E6-9156-4A712D556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95" y="2220809"/>
            <a:ext cx="4658014" cy="339909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C4F4DA3-5C67-45CF-A1FC-E663DDCAD901}"/>
              </a:ext>
            </a:extLst>
          </p:cNvPr>
          <p:cNvSpPr txBox="1"/>
          <p:nvPr/>
        </p:nvSpPr>
        <p:spPr>
          <a:xfrm>
            <a:off x="5208323" y="1512923"/>
            <a:ext cx="5917116" cy="70788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Es van practicar totes les formes de corrupció política imaginables, i en especial en l’aspecte electoral: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406363-20F0-4E1F-853A-1A583B5110AE}"/>
              </a:ext>
            </a:extLst>
          </p:cNvPr>
          <p:cNvSpPr/>
          <p:nvPr/>
        </p:nvSpPr>
        <p:spPr>
          <a:xfrm>
            <a:off x="5779009" y="2404872"/>
            <a:ext cx="6090852" cy="802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000" b="1" dirty="0"/>
              <a:t>El cunerisme</a:t>
            </a:r>
          </a:p>
          <a:p>
            <a:r>
              <a:rPr lang="ca-ES" dirty="0"/>
              <a:t>Pràctica de presentació de candidats aliens a la seva jurisdicció.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B1B0FF2-D8F3-419B-B758-33B029741F20}"/>
              </a:ext>
            </a:extLst>
          </p:cNvPr>
          <p:cNvSpPr/>
          <p:nvPr/>
        </p:nvSpPr>
        <p:spPr>
          <a:xfrm>
            <a:off x="5781808" y="3317111"/>
            <a:ext cx="6088052" cy="10241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000" b="1" dirty="0"/>
              <a:t>El “encasillado”</a:t>
            </a:r>
          </a:p>
          <a:p>
            <a:r>
              <a:rPr lang="ca-ES" dirty="0"/>
              <a:t>Pràctica de preselecció dels candidats que havien de resultar guanyadors a cada jurisdicció electoral.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6CF576F-787C-4425-A6CE-6F6529DBDE22}"/>
              </a:ext>
            </a:extLst>
          </p:cNvPr>
          <p:cNvSpPr/>
          <p:nvPr/>
        </p:nvSpPr>
        <p:spPr>
          <a:xfrm>
            <a:off x="5779008" y="4450651"/>
            <a:ext cx="6088051" cy="10241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000" b="1" dirty="0"/>
              <a:t>El “caciquismo”</a:t>
            </a:r>
          </a:p>
          <a:p>
            <a:r>
              <a:rPr lang="ca-ES" dirty="0"/>
              <a:t>Realitat de control polític i social d’un territori per una o més persones que poden influir en els resultats electorals.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44FC782-E490-4231-B397-F01257D903B5}"/>
              </a:ext>
            </a:extLst>
          </p:cNvPr>
          <p:cNvSpPr/>
          <p:nvPr/>
        </p:nvSpPr>
        <p:spPr>
          <a:xfrm>
            <a:off x="5779008" y="5560912"/>
            <a:ext cx="6088050" cy="10241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000" b="1" dirty="0"/>
              <a:t>La tupinada</a:t>
            </a:r>
          </a:p>
          <a:p>
            <a:r>
              <a:rPr lang="ca-ES" dirty="0"/>
              <a:t>Pràctiques de falsejament electoral (censos, vots, actes electorals ...)</a:t>
            </a:r>
          </a:p>
        </p:txBody>
      </p:sp>
      <p:sp>
        <p:nvSpPr>
          <p:cNvPr id="9" name="Flecha: doblada hacia arriba 8">
            <a:extLst>
              <a:ext uri="{FF2B5EF4-FFF2-40B4-BE49-F238E27FC236}">
                <a16:creationId xmlns:a16="http://schemas.microsoft.com/office/drawing/2014/main" id="{A4CC49A2-889F-464C-9DE1-E96D3F03DD67}"/>
              </a:ext>
            </a:extLst>
          </p:cNvPr>
          <p:cNvSpPr/>
          <p:nvPr/>
        </p:nvSpPr>
        <p:spPr>
          <a:xfrm rot="5400000">
            <a:off x="5221224" y="2416873"/>
            <a:ext cx="530352" cy="4206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Flecha: doblada hacia arriba 10">
            <a:extLst>
              <a:ext uri="{FF2B5EF4-FFF2-40B4-BE49-F238E27FC236}">
                <a16:creationId xmlns:a16="http://schemas.microsoft.com/office/drawing/2014/main" id="{1F66749C-89FB-4E88-9656-E24D782AFD4F}"/>
              </a:ext>
            </a:extLst>
          </p:cNvPr>
          <p:cNvSpPr/>
          <p:nvPr/>
        </p:nvSpPr>
        <p:spPr>
          <a:xfrm rot="5400000">
            <a:off x="5221224" y="3483864"/>
            <a:ext cx="530352" cy="420624"/>
          </a:xfrm>
          <a:prstGeom prst="bent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Flecha: doblada hacia arriba 12">
            <a:extLst>
              <a:ext uri="{FF2B5EF4-FFF2-40B4-BE49-F238E27FC236}">
                <a16:creationId xmlns:a16="http://schemas.microsoft.com/office/drawing/2014/main" id="{1749FAA7-3DE3-4473-BB92-6A10612CD40C}"/>
              </a:ext>
            </a:extLst>
          </p:cNvPr>
          <p:cNvSpPr/>
          <p:nvPr/>
        </p:nvSpPr>
        <p:spPr>
          <a:xfrm rot="5400000">
            <a:off x="5221224" y="5649304"/>
            <a:ext cx="530352" cy="420624"/>
          </a:xfrm>
          <a:prstGeom prst="bentUp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Flecha: doblada hacia arriba 14">
            <a:extLst>
              <a:ext uri="{FF2B5EF4-FFF2-40B4-BE49-F238E27FC236}">
                <a16:creationId xmlns:a16="http://schemas.microsoft.com/office/drawing/2014/main" id="{93370105-4546-4B28-B6C6-0CD90AED328D}"/>
              </a:ext>
            </a:extLst>
          </p:cNvPr>
          <p:cNvSpPr/>
          <p:nvPr/>
        </p:nvSpPr>
        <p:spPr>
          <a:xfrm rot="5400000">
            <a:off x="5221224" y="4664682"/>
            <a:ext cx="530352" cy="420624"/>
          </a:xfrm>
          <a:prstGeom prst="bent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40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885</Words>
  <Application>Microsoft Office PowerPoint</Application>
  <PresentationFormat>Panorámica</PresentationFormat>
  <Paragraphs>59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Tema de l'Office</vt:lpstr>
      <vt:lpstr>El retorn d’Alfonso XII i el règim de la Restauració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retorn d’Alfonso XII i el règim de la Restauració</dc:title>
  <dc:creator>Jordi</dc:creator>
  <cp:lastModifiedBy>Jordi</cp:lastModifiedBy>
  <cp:revision>4</cp:revision>
  <dcterms:created xsi:type="dcterms:W3CDTF">2020-09-24T20:56:58Z</dcterms:created>
  <dcterms:modified xsi:type="dcterms:W3CDTF">2020-09-25T15:42:30Z</dcterms:modified>
</cp:coreProperties>
</file>