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DBB7FF"/>
    <a:srgbClr val="ECD9FF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59A85E-A4D6-4317-ABC8-D9B49B0A9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651B365-0E9C-48F5-B606-188155CB0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0F7DC47-B42B-4BC6-9FBF-9EA6C4F2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99704E2-7326-46EF-B99F-B92A171F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14A6FF8-1AD9-4FB1-9A48-B4EC855E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07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BF102D0-725A-434E-AD44-CB143FCE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17614D7-FFED-4629-9B2C-132FF2CA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69E7386-0438-44E6-B31E-97A011A9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5B0762B-99E1-48BF-A805-E809B1DD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4E07D79-4BC2-4F90-8583-1BD48D72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85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3BF7806-1E4B-4359-BDDF-5E44B8D4E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7560A60-B291-4DB1-BA41-464C551E1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E5389DC-1447-4373-B7A7-7279638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45A21C7-6C3F-4AA4-80CA-0D6EA21D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3DE73EA-C525-42BE-9971-45FA20B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02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D4065E9-FBB7-4686-BD95-6A47C63A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3B04160-8E8C-4DFF-BFED-CCE49784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138E5E-DF1C-4A30-AA54-04724741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63C064D-1042-44CD-B7E4-47F6B6E5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34C685-5BD8-4659-94E0-61823783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70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A91028A-B7F5-4B19-8DE1-B1068FE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2D32038-757A-41F6-B85B-B0F99D3E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334C84C-73A3-4371-BB2C-EC3ECA79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C12E4FB-9AF7-4284-B6EA-6C4615AA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A9E7EC4-F091-40F3-AAE5-1E57B57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12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5A0D22-668C-4C51-B570-7FEF6975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13397CD-A319-4443-BB0D-DE8B8C052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06278DE-AE68-4627-9B70-A5F53D8C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2FDA626-B787-46ED-8ADE-1CC24EE7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7C42D47-CED8-4501-A1D9-F98C21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5677AC0-CCF4-4E68-8D82-A9225B19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19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27265C9-283F-44E5-AB96-F8D2E102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58E2BE5-E5D5-4E7A-96C5-35786882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B1F6357-5B57-4F2F-A602-B2E4AF837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2D86958-0CD5-44F5-A809-9C9B359E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5D98F72-B743-4D5C-A397-BB1B8AB2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BF9F8D7-84E9-4F28-A8B0-40B6113F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CB29A4E0-20A7-4604-BFAD-15222FF9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512FC03-8117-4CB3-ADFB-097483FC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56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135EFEC-7B47-4B8C-AAF2-217E55B7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2D69F68-1EBD-4E04-A72A-87E00E7F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B1E79967-ADCA-46C4-8DB1-744EB08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FF79B9F-2006-4759-BB31-712398B4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0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399D07E-0BD6-4671-9DBF-55785087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36F6F65D-7A3B-4DCB-B3D5-55ED86F3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33D528E-F7EB-4B6A-A0A7-8AD6052E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41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285C09-4FBC-417C-824F-B457F974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CF15E76-93DC-4930-8F00-D9A05687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51A6442-CCE8-42CA-B615-C01262259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CDE4772-4D3B-45B5-AF8D-05EF089F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D270F18-2EB1-4A97-A073-5D60B3FC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D857FE4-9DD0-47AB-BEBF-344C3CF1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1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36E65E-2F13-4656-A5A1-A2867B7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63A335D-FC78-49EE-B35A-97160C1DB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7FA6F48-B1D7-4A4D-B9AF-9921B2263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6039156A-541E-48B8-AF17-953F6C2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6FE52AE-D419-48FF-A5CE-3046A929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89826FC-B94D-4AE0-9331-CA10680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94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00761D9-A508-47EF-88C7-1452B55B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1DD4C02-015D-4E02-806C-4BCA735B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2B0EB34-985F-4B9B-89A9-F40CFDE3C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18E2-DA08-4A25-97C4-651160A2E2B9}" type="datetimeFigureOut">
              <a:rPr lang="ca-ES" smtClean="0"/>
              <a:t>12/1/2020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5891CC-76B2-4DC9-975C-C0D15E479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7F41C3A-A715-4F72-8090-8E5D4344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82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uxaweb.cat/dossiers/segonarepublic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82F766E-25A4-48CD-BD99-8B2D684D1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ca-ES" sz="4600" b="1" dirty="0">
                <a:solidFill>
                  <a:srgbClr val="FF0000"/>
                </a:solidFill>
              </a:rPr>
              <a:t>LA SEGONA REPÚBLICA ESPANYOLA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7C34F10-6989-4ED4-9FAC-2964BF85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 lnSpcReduction="10000"/>
          </a:bodyPr>
          <a:lstStyle/>
          <a:p>
            <a:pPr algn="l"/>
            <a:r>
              <a:rPr lang="ca-ES" sz="2800" b="1" dirty="0">
                <a:solidFill>
                  <a:schemeClr val="accent2">
                    <a:lumMod val="75000"/>
                  </a:schemeClr>
                </a:solidFill>
              </a:rPr>
              <a:t>4. El Bienni Reformista o d’Esquerres </a:t>
            </a:r>
          </a:p>
          <a:p>
            <a:pPr algn="l"/>
            <a:r>
              <a:rPr lang="ca-ES" sz="2800" b="1" dirty="0">
                <a:solidFill>
                  <a:schemeClr val="accent2">
                    <a:lumMod val="75000"/>
                  </a:schemeClr>
                </a:solidFill>
              </a:rPr>
              <a:t>(1931 – 1933).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7E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ED4A0DB-C728-4516-889B-D826442A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1" y="119114"/>
            <a:ext cx="3400424" cy="5171748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6B9DF2F1-E84A-4E40-80D7-67A15F56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" y="6078995"/>
            <a:ext cx="2220485" cy="5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4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 descr="Imatge que conté captura de pantalla&#10;&#10;Descripció generada automàticament">
            <a:extLst>
              <a:ext uri="{FF2B5EF4-FFF2-40B4-BE49-F238E27FC236}">
                <a16:creationId xmlns:a16="http://schemas.microsoft.com/office/drawing/2014/main" id="{D8254A0E-AFE1-4E0B-ACD4-C68A2C167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1616876"/>
            <a:ext cx="11237977" cy="3624247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3067463D-099E-4F4A-A66A-23C0AEEC85E5}"/>
              </a:ext>
            </a:extLst>
          </p:cNvPr>
          <p:cNvSpPr txBox="1"/>
          <p:nvPr/>
        </p:nvSpPr>
        <p:spPr>
          <a:xfrm>
            <a:off x="1219199" y="819426"/>
            <a:ext cx="97536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solidFill>
                  <a:schemeClr val="accent2">
                    <a:lumMod val="50000"/>
                  </a:schemeClr>
                </a:solidFill>
              </a:rPr>
              <a:t>EIX CRONOLÒGIC DE LA SEGONA REPÚBLICA ESPANYOLA</a:t>
            </a: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47D61904-BC95-4F2D-A106-C7F434575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241123"/>
            <a:ext cx="853641" cy="853641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65DA0AF6-8B18-42B8-AAE7-60741D92B795}"/>
              </a:ext>
            </a:extLst>
          </p:cNvPr>
          <p:cNvSpPr txBox="1"/>
          <p:nvPr/>
        </p:nvSpPr>
        <p:spPr>
          <a:xfrm>
            <a:off x="1219199" y="5089236"/>
            <a:ext cx="605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Font de l’eix cronològic: </a:t>
            </a:r>
            <a:r>
              <a:rPr lang="ca-ES" sz="1400" b="1" dirty="0">
                <a:hlinkClick r:id="rId4"/>
              </a:rPr>
              <a:t>www.buxaweb.cat</a:t>
            </a:r>
            <a:endParaRPr lang="ca-ES" sz="1400" b="1" dirty="0"/>
          </a:p>
        </p:txBody>
      </p:sp>
    </p:spTree>
    <p:extLst>
      <p:ext uri="{BB962C8B-B14F-4D97-AF65-F5344CB8AC3E}">
        <p14:creationId xmlns:p14="http://schemas.microsoft.com/office/powerpoint/2010/main" val="29851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278380"/>
            <a:ext cx="7879063" cy="715530"/>
          </a:xfrm>
          <a:ln w="127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coalició republicana-socialista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74958" y="1269854"/>
            <a:ext cx="7697621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Després de l’aprovació per les Corts de la nova Constitució, es va configurar un nou govern fruït de la coalició parlamentària entre el PSOE i els partits republicans d’esquerra. El cap d’aquest govern fou Manuel Azaña Díaz, del partit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Acción Republicana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tge 6" descr="Imatge que conté persona, home, foto, portar&#10;&#10;Descripció generada automàticament">
            <a:extLst>
              <a:ext uri="{FF2B5EF4-FFF2-40B4-BE49-F238E27FC236}">
                <a16:creationId xmlns:a16="http://schemas.microsoft.com/office/drawing/2014/main" id="{08643DB6-D969-41E9-954A-19DCB45EA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9" y="2746127"/>
            <a:ext cx="2663805" cy="3709802"/>
          </a:xfrm>
          <a:prstGeom prst="rect">
            <a:avLst/>
          </a:prstGeom>
        </p:spPr>
      </p:pic>
      <p:pic>
        <p:nvPicPr>
          <p:cNvPr id="11" name="Imatge 10" descr="Imatge que conté home, persona, paret, foto&#10;&#10;Descripció generada automàticament">
            <a:extLst>
              <a:ext uri="{FF2B5EF4-FFF2-40B4-BE49-F238E27FC236}">
                <a16:creationId xmlns:a16="http://schemas.microsoft.com/office/drawing/2014/main" id="{85629357-9E93-4661-9787-C3CCB1FAB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66" y="2618454"/>
            <a:ext cx="2836395" cy="3837476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FD46C823-8F3D-4A05-B627-FA2C4702509D}"/>
              </a:ext>
            </a:extLst>
          </p:cNvPr>
          <p:cNvSpPr txBox="1"/>
          <p:nvPr/>
        </p:nvSpPr>
        <p:spPr>
          <a:xfrm>
            <a:off x="4276435" y="5255600"/>
            <a:ext cx="4409569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Les Corts també van confirmar al centrista i catòlic Niceto Alcalá Zamora com a Cap de l’Estat (President de la República), amb un mandat de 6 anys no prorrogable.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rida: fletxa esquerra 2">
            <a:extLst>
              <a:ext uri="{FF2B5EF4-FFF2-40B4-BE49-F238E27FC236}">
                <a16:creationId xmlns:a16="http://schemas.microsoft.com/office/drawing/2014/main" id="{A57E0885-F5A6-498D-896E-CC0F0F54B4E5}"/>
              </a:ext>
            </a:extLst>
          </p:cNvPr>
          <p:cNvSpPr/>
          <p:nvPr/>
        </p:nvSpPr>
        <p:spPr>
          <a:xfrm>
            <a:off x="3121888" y="2746127"/>
            <a:ext cx="4950691" cy="175490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/>
              <a:t>Començava amb Azaña un període intens de reformes i projectes de caràcter progressista que s’ha anomenat</a:t>
            </a:r>
          </a:p>
          <a:p>
            <a:pPr algn="ctr"/>
            <a:r>
              <a:rPr lang="ca-ES" sz="2000" b="1" dirty="0"/>
              <a:t>BIENI REFORMISTA O D’ESQUERRES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B571BC33-1002-439A-9FFD-3F0834403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6" y="1187126"/>
            <a:ext cx="1269854" cy="12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74959" y="1840154"/>
            <a:ext cx="60960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Govern d’Azaña va dur a terme una política de modernització i fidelització de l’Exèrcit, amb mesures en alguns casos força controvertides ...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B802809D-4FF1-443D-9C48-7D10BB774D76}"/>
              </a:ext>
            </a:extLst>
          </p:cNvPr>
          <p:cNvSpPr txBox="1"/>
          <p:nvPr/>
        </p:nvSpPr>
        <p:spPr>
          <a:xfrm>
            <a:off x="374959" y="1182952"/>
            <a:ext cx="4562763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</a:rPr>
              <a:t>1. LA REFORMA DE L’EXÈRCIT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62CBD5-56F7-4584-98F8-F424F04175C7}"/>
              </a:ext>
            </a:extLst>
          </p:cNvPr>
          <p:cNvSpPr/>
          <p:nvPr/>
        </p:nvSpPr>
        <p:spPr>
          <a:xfrm>
            <a:off x="7860323" y="1644617"/>
            <a:ext cx="397145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7030A0"/>
                </a:solidFill>
              </a:rPr>
              <a:t>El propi Manuel Azaña va ocupar la cartera de Guerra (“ministeri de Defensa”) entre 1931 i 1933.</a:t>
            </a:r>
          </a:p>
        </p:txBody>
      </p:sp>
      <p:pic>
        <p:nvPicPr>
          <p:cNvPr id="13" name="Imatge 12" descr="Imatge que conté edifici, persona, foto, exterior&#10;&#10;Descripció generada automàticament">
            <a:extLst>
              <a:ext uri="{FF2B5EF4-FFF2-40B4-BE49-F238E27FC236}">
                <a16:creationId xmlns:a16="http://schemas.microsoft.com/office/drawing/2014/main" id="{F6D02529-F27F-48C7-AC3E-8F8FDA22B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55" y="4525165"/>
            <a:ext cx="3395476" cy="2274969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F08AF293-F508-4653-A21E-81F5A5025938}"/>
              </a:ext>
            </a:extLst>
          </p:cNvPr>
          <p:cNvSpPr txBox="1"/>
          <p:nvPr/>
        </p:nvSpPr>
        <p:spPr>
          <a:xfrm>
            <a:off x="800987" y="2959021"/>
            <a:ext cx="1827644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FIDELITZACIÓ DE L’EXÈRCIT I SUPEDITACIÓ AL PODER CIVIL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540984C8-3A54-40D9-903C-35DF334B69E3}"/>
              </a:ext>
            </a:extLst>
          </p:cNvPr>
          <p:cNvSpPr txBox="1"/>
          <p:nvPr/>
        </p:nvSpPr>
        <p:spPr>
          <a:xfrm>
            <a:off x="2893020" y="2959021"/>
            <a:ext cx="8622147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Obligació dels oficials de jurar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fidelitat a la República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Llei de Retir de l’oficialitat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(pas a la vida civil sense jurament a la Constitució).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Disminució del nombre excessiu d’oficials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 revisió dels “mèrits de guerra” durant la Dictadura de Primo de Rivera.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Tancament de l’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Acadèmia General Militar de Zaragoza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57D421B2-B341-4D58-A87C-D2454C9D7BCC}"/>
              </a:ext>
            </a:extLst>
          </p:cNvPr>
          <p:cNvSpPr txBox="1"/>
          <p:nvPr/>
        </p:nvSpPr>
        <p:spPr>
          <a:xfrm>
            <a:off x="800987" y="4664822"/>
            <a:ext cx="182764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MODERNITZACIÓ DE LES FORCES ARMADES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9AC66625-4140-4700-BA8B-63C0EF7C33EB}"/>
              </a:ext>
            </a:extLst>
          </p:cNvPr>
          <p:cNvSpPr txBox="1"/>
          <p:nvPr/>
        </p:nvSpPr>
        <p:spPr>
          <a:xfrm>
            <a:off x="2893021" y="4664822"/>
            <a:ext cx="5121566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Creació de la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GUÀRDIA D’ASSALT.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Limitació del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servei militar obligatori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 12 mesos.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Derogació de la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Ley de Jurisdicciones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de 1906.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Creació dels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cossos de suboficials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Introducció dels mèrits per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formació universitària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en la política d’ascensos en l’escalafó militar.</a:t>
            </a:r>
          </a:p>
        </p:txBody>
      </p:sp>
      <p:cxnSp>
        <p:nvCxnSpPr>
          <p:cNvPr id="20" name="Connector: corbat 19">
            <a:extLst>
              <a:ext uri="{FF2B5EF4-FFF2-40B4-BE49-F238E27FC236}">
                <a16:creationId xmlns:a16="http://schemas.microsoft.com/office/drawing/2014/main" id="{E148FD91-8644-472F-B005-BBC0BB7FAAD7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 flipV="1">
            <a:off x="6470959" y="2106282"/>
            <a:ext cx="1389364" cy="195537"/>
          </a:xfrm>
          <a:prstGeom prst="curvedConnector3">
            <a:avLst/>
          </a:prstGeom>
          <a:ln w="28575">
            <a:solidFill>
              <a:srgbClr val="7030A0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txa: doblada cap amunt 20">
            <a:extLst>
              <a:ext uri="{FF2B5EF4-FFF2-40B4-BE49-F238E27FC236}">
                <a16:creationId xmlns:a16="http://schemas.microsoft.com/office/drawing/2014/main" id="{0C9F87B5-7094-473A-873E-E8C6F145196E}"/>
              </a:ext>
            </a:extLst>
          </p:cNvPr>
          <p:cNvSpPr/>
          <p:nvPr/>
        </p:nvSpPr>
        <p:spPr>
          <a:xfrm rot="5400000">
            <a:off x="353697" y="3014221"/>
            <a:ext cx="412779" cy="370258"/>
          </a:xfrm>
          <a:prstGeom prst="bentUpArrow">
            <a:avLst/>
          </a:prstGeom>
          <a:solidFill>
            <a:srgbClr val="7030A0"/>
          </a:solidFill>
          <a:ln>
            <a:solidFill>
              <a:srgbClr val="DBB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Fletxa: doblada cap amunt 21">
            <a:extLst>
              <a:ext uri="{FF2B5EF4-FFF2-40B4-BE49-F238E27FC236}">
                <a16:creationId xmlns:a16="http://schemas.microsoft.com/office/drawing/2014/main" id="{D71A20D9-224C-4678-AFAD-935CE3A1D164}"/>
              </a:ext>
            </a:extLst>
          </p:cNvPr>
          <p:cNvSpPr/>
          <p:nvPr/>
        </p:nvSpPr>
        <p:spPr>
          <a:xfrm rot="5400000">
            <a:off x="353697" y="4674776"/>
            <a:ext cx="412779" cy="370258"/>
          </a:xfrm>
          <a:prstGeom prst="bentUpArrow">
            <a:avLst/>
          </a:prstGeom>
          <a:solidFill>
            <a:srgbClr val="7030A0"/>
          </a:solidFill>
          <a:ln>
            <a:solidFill>
              <a:srgbClr val="DBB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Fletxa: dreta 22">
            <a:extLst>
              <a:ext uri="{FF2B5EF4-FFF2-40B4-BE49-F238E27FC236}">
                <a16:creationId xmlns:a16="http://schemas.microsoft.com/office/drawing/2014/main" id="{72892C71-B1EE-4D00-954F-899E736C1343}"/>
              </a:ext>
            </a:extLst>
          </p:cNvPr>
          <p:cNvSpPr/>
          <p:nvPr/>
        </p:nvSpPr>
        <p:spPr>
          <a:xfrm>
            <a:off x="2628631" y="3233854"/>
            <a:ext cx="295644" cy="174550"/>
          </a:xfrm>
          <a:prstGeom prst="rightArrow">
            <a:avLst/>
          </a:prstGeom>
          <a:solidFill>
            <a:srgbClr val="7030A0"/>
          </a:solidFill>
          <a:ln>
            <a:solidFill>
              <a:srgbClr val="EC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txa: dreta 23">
            <a:extLst>
              <a:ext uri="{FF2B5EF4-FFF2-40B4-BE49-F238E27FC236}">
                <a16:creationId xmlns:a16="http://schemas.microsoft.com/office/drawing/2014/main" id="{C4199F72-304F-4C5B-8049-702DD928B3DC}"/>
              </a:ext>
            </a:extLst>
          </p:cNvPr>
          <p:cNvSpPr/>
          <p:nvPr/>
        </p:nvSpPr>
        <p:spPr>
          <a:xfrm>
            <a:off x="2613004" y="4889864"/>
            <a:ext cx="295644" cy="174550"/>
          </a:xfrm>
          <a:prstGeom prst="rightArrow">
            <a:avLst/>
          </a:prstGeom>
          <a:solidFill>
            <a:srgbClr val="7030A0"/>
          </a:solidFill>
          <a:ln>
            <a:solidFill>
              <a:srgbClr val="ECD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6" name="Imatge 25">
            <a:extLst>
              <a:ext uri="{FF2B5EF4-FFF2-40B4-BE49-F238E27FC236}">
                <a16:creationId xmlns:a16="http://schemas.microsoft.com/office/drawing/2014/main" id="{B3500A02-DCAA-4AF0-8D46-45A44285A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27" name="Títol 1">
            <a:extLst>
              <a:ext uri="{FF2B5EF4-FFF2-40B4-BE49-F238E27FC236}">
                <a16:creationId xmlns:a16="http://schemas.microsoft.com/office/drawing/2014/main" id="{4FE70C91-5127-4AE5-8F99-70C7053D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278380"/>
            <a:ext cx="8848173" cy="715530"/>
          </a:xfrm>
          <a:ln w="127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L’obra de govern del bienni reformista</a:t>
            </a:r>
          </a:p>
        </p:txBody>
      </p:sp>
    </p:spTree>
    <p:extLst>
      <p:ext uri="{BB962C8B-B14F-4D97-AF65-F5344CB8AC3E}">
        <p14:creationId xmlns:p14="http://schemas.microsoft.com/office/powerpoint/2010/main" val="33257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B802809D-4FF1-443D-9C48-7D10BB774D76}"/>
              </a:ext>
            </a:extLst>
          </p:cNvPr>
          <p:cNvSpPr txBox="1"/>
          <p:nvPr/>
        </p:nvSpPr>
        <p:spPr>
          <a:xfrm>
            <a:off x="374959" y="1182952"/>
            <a:ext cx="4562763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</a:rPr>
              <a:t>2. LA QÜESTIÓ RELIGIOSA</a:t>
            </a:r>
          </a:p>
        </p:txBody>
      </p:sp>
      <p:pic>
        <p:nvPicPr>
          <p:cNvPr id="26" name="Imatge 25">
            <a:extLst>
              <a:ext uri="{FF2B5EF4-FFF2-40B4-BE49-F238E27FC236}">
                <a16:creationId xmlns:a16="http://schemas.microsoft.com/office/drawing/2014/main" id="{B3500A02-DCAA-4AF0-8D46-45A44285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27" name="Títol 1">
            <a:extLst>
              <a:ext uri="{FF2B5EF4-FFF2-40B4-BE49-F238E27FC236}">
                <a16:creationId xmlns:a16="http://schemas.microsoft.com/office/drawing/2014/main" id="{4FE70C91-5127-4AE5-8F99-70C7053D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278380"/>
            <a:ext cx="8848173" cy="715530"/>
          </a:xfrm>
          <a:ln w="127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L’obra de govern del bienni reformista (II)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EDD4D-5A67-4E8E-8F53-7FA306E7D202}"/>
              </a:ext>
            </a:extLst>
          </p:cNvPr>
          <p:cNvSpPr/>
          <p:nvPr/>
        </p:nvSpPr>
        <p:spPr>
          <a:xfrm>
            <a:off x="374958" y="1802423"/>
            <a:ext cx="3634334" cy="967154"/>
          </a:xfrm>
          <a:prstGeom prst="rect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L’article 3 de la Constitució afirmava que Espanya no tenia religió oficial.</a:t>
            </a:r>
          </a:p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ACONFESSIONALITAT DE L’ESTAT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E590B-CE33-4936-A495-88B884DF618D}"/>
              </a:ext>
            </a:extLst>
          </p:cNvPr>
          <p:cNvSpPr/>
          <p:nvPr/>
        </p:nvSpPr>
        <p:spPr>
          <a:xfrm>
            <a:off x="4650950" y="1802423"/>
            <a:ext cx="5416242" cy="967154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Separació de l’Església i de l’Estat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Reconeixement de llibertat de cultes religiosos.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Laïcització de la vida pública</a:t>
            </a:r>
          </a:p>
        </p:txBody>
      </p:sp>
      <p:sp>
        <p:nvSpPr>
          <p:cNvPr id="6" name="Fletxa: dreta 5">
            <a:extLst>
              <a:ext uri="{FF2B5EF4-FFF2-40B4-BE49-F238E27FC236}">
                <a16:creationId xmlns:a16="http://schemas.microsoft.com/office/drawing/2014/main" id="{AC485B13-37E6-4FCC-8F9F-285570C7074D}"/>
              </a:ext>
            </a:extLst>
          </p:cNvPr>
          <p:cNvSpPr/>
          <p:nvPr/>
        </p:nvSpPr>
        <p:spPr>
          <a:xfrm>
            <a:off x="4053073" y="2110154"/>
            <a:ext cx="554096" cy="34297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74736E-3E59-4C7D-9B89-077E4760B771}"/>
              </a:ext>
            </a:extLst>
          </p:cNvPr>
          <p:cNvSpPr/>
          <p:nvPr/>
        </p:nvSpPr>
        <p:spPr>
          <a:xfrm>
            <a:off x="374957" y="3194082"/>
            <a:ext cx="6623719" cy="2326298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Lleis de matrimoni civil i de divorci (1932)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Dissolució de la </a:t>
            </a:r>
            <a:r>
              <a:rPr lang="ca-ES" b="1" i="1" dirty="0">
                <a:solidFill>
                  <a:schemeClr val="accent2">
                    <a:lumMod val="50000"/>
                  </a:schemeClr>
                </a:solidFill>
              </a:rPr>
              <a:t>Companyia de Jesús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(els jesuïtes) i nacionalització dels seus bens.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Supressió del pressupost de “culte i clergat”.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Secularització dels cementiris (van passar a propietat municipal).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LEY DE CONFESIONES Y CONGREGACIONES RELIGIOSAS (1933), que ordenava el tancament de les escoles dels ordes religiosos.</a:t>
            </a:r>
          </a:p>
        </p:txBody>
      </p:sp>
      <p:pic>
        <p:nvPicPr>
          <p:cNvPr id="10" name="Imatge 9" descr="Imatge que conté text, signe&#10;&#10;Descripció generada automàticament">
            <a:extLst>
              <a:ext uri="{FF2B5EF4-FFF2-40B4-BE49-F238E27FC236}">
                <a16:creationId xmlns:a16="http://schemas.microsoft.com/office/drawing/2014/main" id="{7A7DA24A-4D9F-4707-9BB2-D2A9ED272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54" y="3194082"/>
            <a:ext cx="1571823" cy="2326298"/>
          </a:xfrm>
          <a:prstGeom prst="rect">
            <a:avLst/>
          </a:prstGeom>
        </p:spPr>
      </p:pic>
      <p:pic>
        <p:nvPicPr>
          <p:cNvPr id="14" name="Imatge 13" descr="Imatge que conté text, llibre&#10;&#10;Descripció generada automàticament">
            <a:extLst>
              <a:ext uri="{FF2B5EF4-FFF2-40B4-BE49-F238E27FC236}">
                <a16:creationId xmlns:a16="http://schemas.microsoft.com/office/drawing/2014/main" id="{CBCB32FF-452A-4277-9DCB-EFD14708A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31" y="2927383"/>
            <a:ext cx="2751277" cy="3833446"/>
          </a:xfrm>
          <a:prstGeom prst="rect">
            <a:avLst/>
          </a:prstGeom>
        </p:spPr>
      </p:pic>
      <p:sp>
        <p:nvSpPr>
          <p:cNvPr id="29" name="QuadreDeText 28">
            <a:extLst>
              <a:ext uri="{FF2B5EF4-FFF2-40B4-BE49-F238E27FC236}">
                <a16:creationId xmlns:a16="http://schemas.microsoft.com/office/drawing/2014/main" id="{2C87820F-D80D-4D52-8F8A-8EF82149890D}"/>
              </a:ext>
            </a:extLst>
          </p:cNvPr>
          <p:cNvSpPr txBox="1"/>
          <p:nvPr/>
        </p:nvSpPr>
        <p:spPr>
          <a:xfrm>
            <a:off x="1626577" y="5767754"/>
            <a:ext cx="7085600" cy="923330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Va suposar l’oberta hostilitat de l’Església catòlica, i fins i tot el Papa Pius XI va publicar una encíclica que denunciava “l’esperit anticristià” del nou règim de la República.</a:t>
            </a:r>
          </a:p>
        </p:txBody>
      </p:sp>
      <p:sp>
        <p:nvSpPr>
          <p:cNvPr id="30" name="Fletxa: doblada cap amunt 29">
            <a:extLst>
              <a:ext uri="{FF2B5EF4-FFF2-40B4-BE49-F238E27FC236}">
                <a16:creationId xmlns:a16="http://schemas.microsoft.com/office/drawing/2014/main" id="{4FB54C82-CB56-411D-9B11-D06B2F41B666}"/>
              </a:ext>
            </a:extLst>
          </p:cNvPr>
          <p:cNvSpPr/>
          <p:nvPr/>
        </p:nvSpPr>
        <p:spPr>
          <a:xfrm rot="5400000">
            <a:off x="1048483" y="5635869"/>
            <a:ext cx="536330" cy="474784"/>
          </a:xfrm>
          <a:prstGeom prst="bentUp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74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B802809D-4FF1-443D-9C48-7D10BB774D76}"/>
              </a:ext>
            </a:extLst>
          </p:cNvPr>
          <p:cNvSpPr txBox="1"/>
          <p:nvPr/>
        </p:nvSpPr>
        <p:spPr>
          <a:xfrm>
            <a:off x="374959" y="1182952"/>
            <a:ext cx="516419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</a:rPr>
              <a:t>3. LA POLÍTICA EDUCATIVA I CULTURAL</a:t>
            </a:r>
          </a:p>
        </p:txBody>
      </p:sp>
      <p:pic>
        <p:nvPicPr>
          <p:cNvPr id="26" name="Imatge 25">
            <a:extLst>
              <a:ext uri="{FF2B5EF4-FFF2-40B4-BE49-F238E27FC236}">
                <a16:creationId xmlns:a16="http://schemas.microsoft.com/office/drawing/2014/main" id="{B3500A02-DCAA-4AF0-8D46-45A44285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27" name="Títol 1">
            <a:extLst>
              <a:ext uri="{FF2B5EF4-FFF2-40B4-BE49-F238E27FC236}">
                <a16:creationId xmlns:a16="http://schemas.microsoft.com/office/drawing/2014/main" id="{4FE70C91-5127-4AE5-8F99-70C7053D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278380"/>
            <a:ext cx="8848173" cy="715530"/>
          </a:xfrm>
          <a:ln w="127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L’obra de govern del bienni reformista (III)</a:t>
            </a:r>
          </a:p>
        </p:txBody>
      </p:sp>
      <p:pic>
        <p:nvPicPr>
          <p:cNvPr id="3" name="Imatge 2" descr="Imatge que conté exterior, edifici, persona, foto&#10;&#10;Descripció generada automàticament">
            <a:extLst>
              <a:ext uri="{FF2B5EF4-FFF2-40B4-BE49-F238E27FC236}">
                <a16:creationId xmlns:a16="http://schemas.microsoft.com/office/drawing/2014/main" id="{996C79A4-EF38-4361-AD98-65BB9BF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79" y="3650952"/>
            <a:ext cx="4658264" cy="2928668"/>
          </a:xfrm>
          <a:prstGeom prst="rect">
            <a:avLst/>
          </a:prstGeom>
        </p:spPr>
      </p:pic>
      <p:pic>
        <p:nvPicPr>
          <p:cNvPr id="9" name="Imatge 8" descr="Imatge que conté placa, catifa&#10;&#10;Descripció generada automàticament">
            <a:extLst>
              <a:ext uri="{FF2B5EF4-FFF2-40B4-BE49-F238E27FC236}">
                <a16:creationId xmlns:a16="http://schemas.microsoft.com/office/drawing/2014/main" id="{75CCF32C-0FDD-40AE-A663-DC7EAE4B1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1127"/>
            <a:ext cx="1377998" cy="15408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DC4B02-04AA-47F3-87A4-AB5A2197499F}"/>
              </a:ext>
            </a:extLst>
          </p:cNvPr>
          <p:cNvSpPr/>
          <p:nvPr/>
        </p:nvSpPr>
        <p:spPr>
          <a:xfrm>
            <a:off x="7629266" y="2080596"/>
            <a:ext cx="4187777" cy="133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Entre 1931 i 1937 el </a:t>
            </a:r>
            <a:r>
              <a:rPr lang="es-ES" b="1" i="1" dirty="0">
                <a:solidFill>
                  <a:schemeClr val="accent5">
                    <a:lumMod val="50000"/>
                  </a:schemeClr>
                </a:solidFill>
              </a:rPr>
              <a:t>Patronato de Misiones Pedagógicas</a:t>
            </a:r>
            <a:r>
              <a:rPr lang="ca-ES" dirty="0">
                <a:solidFill>
                  <a:schemeClr val="accent5">
                    <a:lumMod val="50000"/>
                  </a:schemeClr>
                </a:solidFill>
              </a:rPr>
              <a:t> va visitar 7000 pobles a tota Espanya, i va repartir més de 600.000 llibres, amb uns 600 voluntaris.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CA293-218A-45D9-AFEE-D800CC5882CF}"/>
              </a:ext>
            </a:extLst>
          </p:cNvPr>
          <p:cNvSpPr/>
          <p:nvPr/>
        </p:nvSpPr>
        <p:spPr>
          <a:xfrm>
            <a:off x="374957" y="1802423"/>
            <a:ext cx="5164195" cy="715530"/>
          </a:xfrm>
          <a:prstGeom prst="rect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Polítiques d’universalització de l’educació pública i de l’accés a la cultura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557406-6D73-4B4C-8B5F-E2D8C13FB8C4}"/>
              </a:ext>
            </a:extLst>
          </p:cNvPr>
          <p:cNvSpPr/>
          <p:nvPr/>
        </p:nvSpPr>
        <p:spPr>
          <a:xfrm>
            <a:off x="374957" y="2849657"/>
            <a:ext cx="6623719" cy="2153166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Programa intensiu de construcció d’escoles a tot el territori i de formació de mestres.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Model educatiu públic, laic, mixt, obligatori, gratuït i pedagògicament molt renovador.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Programa de “biblioteques de cultura popular”.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Inici del programa de les “</a:t>
            </a:r>
            <a:r>
              <a:rPr lang="ca-ES" b="1" dirty="0" err="1">
                <a:solidFill>
                  <a:schemeClr val="accent2">
                    <a:lumMod val="50000"/>
                  </a:schemeClr>
                </a:solidFill>
              </a:rPr>
              <a:t>Misiones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a-ES" b="1" dirty="0" err="1">
                <a:solidFill>
                  <a:schemeClr val="accent2">
                    <a:lumMod val="50000"/>
                  </a:schemeClr>
                </a:solidFill>
              </a:rPr>
              <a:t>Pedagógicas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” per estendre l’accés a la cultura a l’àmbit rural.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A8F19809-4174-4766-BF3A-ABAA9D376040}"/>
              </a:ext>
            </a:extLst>
          </p:cNvPr>
          <p:cNvSpPr txBox="1"/>
          <p:nvPr/>
        </p:nvSpPr>
        <p:spPr>
          <a:xfrm>
            <a:off x="374957" y="5284533"/>
            <a:ext cx="5524681" cy="923330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ca-ES" i="1" dirty="0" err="1">
                <a:solidFill>
                  <a:schemeClr val="accent2">
                    <a:lumMod val="50000"/>
                  </a:schemeClr>
                </a:solidFill>
              </a:rPr>
              <a:t>Ministerio</a:t>
            </a:r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ca-ES" i="1" dirty="0" err="1">
                <a:solidFill>
                  <a:schemeClr val="accent2">
                    <a:lumMod val="50000"/>
                  </a:schemeClr>
                </a:solidFill>
              </a:rPr>
              <a:t>Instrucción</a:t>
            </a:r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 Pública va calcular la necessitat de construir unes 27.000 escoles per reduir l’analfabetisme, que arribava en algunes zones al 50%.</a:t>
            </a:r>
          </a:p>
        </p:txBody>
      </p:sp>
      <p:sp>
        <p:nvSpPr>
          <p:cNvPr id="15" name="Fletxa: avall 14">
            <a:extLst>
              <a:ext uri="{FF2B5EF4-FFF2-40B4-BE49-F238E27FC236}">
                <a16:creationId xmlns:a16="http://schemas.microsoft.com/office/drawing/2014/main" id="{FC98EBB5-618A-44B7-9013-12828E03E545}"/>
              </a:ext>
            </a:extLst>
          </p:cNvPr>
          <p:cNvSpPr/>
          <p:nvPr/>
        </p:nvSpPr>
        <p:spPr>
          <a:xfrm>
            <a:off x="5020408" y="2347546"/>
            <a:ext cx="378069" cy="452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Fletxa: dreta 15">
            <a:extLst>
              <a:ext uri="{FF2B5EF4-FFF2-40B4-BE49-F238E27FC236}">
                <a16:creationId xmlns:a16="http://schemas.microsoft.com/office/drawing/2014/main" id="{1AA19D22-4383-4030-AFA1-6563CEA9013D}"/>
              </a:ext>
            </a:extLst>
          </p:cNvPr>
          <p:cNvSpPr/>
          <p:nvPr/>
        </p:nvSpPr>
        <p:spPr>
          <a:xfrm>
            <a:off x="6928338" y="3112477"/>
            <a:ext cx="700928" cy="208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Fletxa: avall 16">
            <a:extLst>
              <a:ext uri="{FF2B5EF4-FFF2-40B4-BE49-F238E27FC236}">
                <a16:creationId xmlns:a16="http://schemas.microsoft.com/office/drawing/2014/main" id="{D7B1D9F0-6EF8-43A2-A6AA-5609F55DA4A2}"/>
              </a:ext>
            </a:extLst>
          </p:cNvPr>
          <p:cNvSpPr/>
          <p:nvPr/>
        </p:nvSpPr>
        <p:spPr>
          <a:xfrm>
            <a:off x="5301762" y="4879731"/>
            <a:ext cx="237390" cy="518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B802809D-4FF1-443D-9C48-7D10BB774D76}"/>
              </a:ext>
            </a:extLst>
          </p:cNvPr>
          <p:cNvSpPr txBox="1"/>
          <p:nvPr/>
        </p:nvSpPr>
        <p:spPr>
          <a:xfrm>
            <a:off x="374959" y="1182952"/>
            <a:ext cx="516419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</a:rPr>
              <a:t>4. LA REFORMA AGRÀRIA</a:t>
            </a:r>
          </a:p>
        </p:txBody>
      </p:sp>
      <p:pic>
        <p:nvPicPr>
          <p:cNvPr id="26" name="Imatge 25">
            <a:extLst>
              <a:ext uri="{FF2B5EF4-FFF2-40B4-BE49-F238E27FC236}">
                <a16:creationId xmlns:a16="http://schemas.microsoft.com/office/drawing/2014/main" id="{B3500A02-DCAA-4AF0-8D46-45A44285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27" name="Títol 1">
            <a:extLst>
              <a:ext uri="{FF2B5EF4-FFF2-40B4-BE49-F238E27FC236}">
                <a16:creationId xmlns:a16="http://schemas.microsoft.com/office/drawing/2014/main" id="{4FE70C91-5127-4AE5-8F99-70C7053D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278380"/>
            <a:ext cx="8848173" cy="715530"/>
          </a:xfrm>
          <a:ln w="127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L’obra de govern del bienni reformista (IV)</a:t>
            </a:r>
          </a:p>
        </p:txBody>
      </p:sp>
      <p:pic>
        <p:nvPicPr>
          <p:cNvPr id="6" name="Imatge 5" descr="Imatge que conté persona, interior, home, roba&#10;&#10;Descripció generada automàticament">
            <a:extLst>
              <a:ext uri="{FF2B5EF4-FFF2-40B4-BE49-F238E27FC236}">
                <a16:creationId xmlns:a16="http://schemas.microsoft.com/office/drawing/2014/main" id="{462395A3-E660-4513-A1D1-D9CB046E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8" y="4616461"/>
            <a:ext cx="1963159" cy="1963159"/>
          </a:xfrm>
          <a:prstGeom prst="rect">
            <a:avLst/>
          </a:prstGeom>
        </p:spPr>
      </p:pic>
      <p:pic>
        <p:nvPicPr>
          <p:cNvPr id="8" name="Imatge 7" descr="Imatge que conté exterior, herba, camp, foto&#10;&#10;Descripció generada automàticament">
            <a:extLst>
              <a:ext uri="{FF2B5EF4-FFF2-40B4-BE49-F238E27FC236}">
                <a16:creationId xmlns:a16="http://schemas.microsoft.com/office/drawing/2014/main" id="{BC32518F-E8E1-4F30-B469-10DAE4D19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8" y="1833659"/>
            <a:ext cx="3563996" cy="2377585"/>
          </a:xfrm>
          <a:prstGeom prst="rect">
            <a:avLst/>
          </a:prstGeom>
          <a:ln w="22225">
            <a:solidFill>
              <a:srgbClr val="9900FF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AC559-205A-4D15-BE32-71073C3B854B}"/>
              </a:ext>
            </a:extLst>
          </p:cNvPr>
          <p:cNvSpPr/>
          <p:nvPr/>
        </p:nvSpPr>
        <p:spPr>
          <a:xfrm>
            <a:off x="4127862" y="1833659"/>
            <a:ext cx="7924982" cy="969182"/>
          </a:xfrm>
          <a:prstGeom prst="rect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Polítiques de transformació del model de propietat de la terra, des d’una perspectiva de justícia social i eliminació de la pobresa al món rural.</a:t>
            </a:r>
          </a:p>
          <a:p>
            <a:pPr algn="ctr"/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LEY DE BASES DE LA REFORMA AGRARIA (setembre de 1932).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5526B-F5BB-4D11-865F-5E4E84B6E5CE}"/>
              </a:ext>
            </a:extLst>
          </p:cNvPr>
          <p:cNvSpPr/>
          <p:nvPr/>
        </p:nvSpPr>
        <p:spPr>
          <a:xfrm>
            <a:off x="6251331" y="3059724"/>
            <a:ext cx="5801513" cy="3376246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Posada en marxa d’un projecte de REFORMA AGRÀRIA, que preveia l’expropiació, amb o sense indemnització, de les terres dels grans latifundis, desateses o convertibles en regadiu 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Expropiació forçosa de les terres dels implicats en casos que atemptaven contra la República.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Repartiment de les finques expropiades entre els jornalers sense terres que les podien treballar, amb titularitat pública i arrendaments a llarg termini.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Creació de l’IRA (Instituto de </a:t>
            </a:r>
            <a:r>
              <a:rPr lang="ca-ES" b="1" dirty="0" err="1">
                <a:solidFill>
                  <a:schemeClr val="accent2">
                    <a:lumMod val="50000"/>
                  </a:schemeClr>
                </a:solidFill>
              </a:rPr>
              <a:t>Refroma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a-ES" b="1" dirty="0" err="1">
                <a:solidFill>
                  <a:schemeClr val="accent2">
                    <a:lumMod val="50000"/>
                  </a:schemeClr>
                </a:solidFill>
              </a:rPr>
              <a:t>Agraria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) per dur endavant el projecte.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1E1DD1-E6A7-4251-B7D9-0F99D2BBDC28}"/>
              </a:ext>
            </a:extLst>
          </p:cNvPr>
          <p:cNvSpPr/>
          <p:nvPr/>
        </p:nvSpPr>
        <p:spPr>
          <a:xfrm>
            <a:off x="2443552" y="5893640"/>
            <a:ext cx="3618161" cy="677687"/>
          </a:xfrm>
          <a:prstGeom prst="rect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El ministre </a:t>
            </a:r>
            <a:r>
              <a:rPr lang="ca-ES" b="1" i="1" dirty="0">
                <a:solidFill>
                  <a:schemeClr val="accent2">
                    <a:lumMod val="50000"/>
                  </a:schemeClr>
                </a:solidFill>
              </a:rPr>
              <a:t>Marcel·lí Domingo </a:t>
            </a:r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fou el gran impulsor de la Reforma Agrària.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F5415-8373-41AC-A8CE-E0CE75FF4CD6}"/>
              </a:ext>
            </a:extLst>
          </p:cNvPr>
          <p:cNvSpPr/>
          <p:nvPr/>
        </p:nvSpPr>
        <p:spPr>
          <a:xfrm>
            <a:off x="4180616" y="3243128"/>
            <a:ext cx="1929911" cy="2377584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Els terratinents i propietaris de terres van veure aquesta Llei com una agressió i els va situar en una posició antirepublicana. </a:t>
            </a:r>
          </a:p>
        </p:txBody>
      </p:sp>
      <p:sp>
        <p:nvSpPr>
          <p:cNvPr id="14" name="Fletxa: doblada cap amunt 13">
            <a:extLst>
              <a:ext uri="{FF2B5EF4-FFF2-40B4-BE49-F238E27FC236}">
                <a16:creationId xmlns:a16="http://schemas.microsoft.com/office/drawing/2014/main" id="{856F1809-0FAB-4098-8E3B-DD6448608D4C}"/>
              </a:ext>
            </a:extLst>
          </p:cNvPr>
          <p:cNvSpPr/>
          <p:nvPr/>
        </p:nvSpPr>
        <p:spPr>
          <a:xfrm rot="16200000">
            <a:off x="2356285" y="5533154"/>
            <a:ext cx="342900" cy="281354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Fletxa: avall 15">
            <a:extLst>
              <a:ext uri="{FF2B5EF4-FFF2-40B4-BE49-F238E27FC236}">
                <a16:creationId xmlns:a16="http://schemas.microsoft.com/office/drawing/2014/main" id="{A67BAD1B-E286-42DF-97EB-4C9F5E3C7D6B}"/>
              </a:ext>
            </a:extLst>
          </p:cNvPr>
          <p:cNvSpPr/>
          <p:nvPr/>
        </p:nvSpPr>
        <p:spPr>
          <a:xfrm>
            <a:off x="11554402" y="2602523"/>
            <a:ext cx="357765" cy="64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Fletxa: esquerra 17">
            <a:extLst>
              <a:ext uri="{FF2B5EF4-FFF2-40B4-BE49-F238E27FC236}">
                <a16:creationId xmlns:a16="http://schemas.microsoft.com/office/drawing/2014/main" id="{027F6EFC-82A3-4776-AA7D-DABE610BA827}"/>
              </a:ext>
            </a:extLst>
          </p:cNvPr>
          <p:cNvSpPr/>
          <p:nvPr/>
        </p:nvSpPr>
        <p:spPr>
          <a:xfrm>
            <a:off x="5940670" y="3676217"/>
            <a:ext cx="404446" cy="131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11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>
            <a:extLst>
              <a:ext uri="{FF2B5EF4-FFF2-40B4-BE49-F238E27FC236}">
                <a16:creationId xmlns:a16="http://schemas.microsoft.com/office/drawing/2014/main" id="{B802809D-4FF1-443D-9C48-7D10BB774D76}"/>
              </a:ext>
            </a:extLst>
          </p:cNvPr>
          <p:cNvSpPr txBox="1"/>
          <p:nvPr/>
        </p:nvSpPr>
        <p:spPr>
          <a:xfrm>
            <a:off x="374959" y="1182952"/>
            <a:ext cx="516419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</a:rPr>
              <a:t>5. LA POLÍTICA SOCIAL I LABORAL</a:t>
            </a:r>
          </a:p>
        </p:txBody>
      </p:sp>
      <p:pic>
        <p:nvPicPr>
          <p:cNvPr id="26" name="Imatge 25">
            <a:extLst>
              <a:ext uri="{FF2B5EF4-FFF2-40B4-BE49-F238E27FC236}">
                <a16:creationId xmlns:a16="http://schemas.microsoft.com/office/drawing/2014/main" id="{B3500A02-DCAA-4AF0-8D46-45A44285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27" name="Títol 1">
            <a:extLst>
              <a:ext uri="{FF2B5EF4-FFF2-40B4-BE49-F238E27FC236}">
                <a16:creationId xmlns:a16="http://schemas.microsoft.com/office/drawing/2014/main" id="{4FE70C91-5127-4AE5-8F99-70C7053D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58" y="278380"/>
            <a:ext cx="8848173" cy="715530"/>
          </a:xfrm>
          <a:ln w="127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L’obra de govern del bienni reformista (V)</a:t>
            </a:r>
          </a:p>
        </p:txBody>
      </p:sp>
      <p:pic>
        <p:nvPicPr>
          <p:cNvPr id="6" name="Imatge 5" descr="Imatge que conté home, corbata, persona, foto&#10;&#10;Descripció generada automàticament">
            <a:extLst>
              <a:ext uri="{FF2B5EF4-FFF2-40B4-BE49-F238E27FC236}">
                <a16:creationId xmlns:a16="http://schemas.microsoft.com/office/drawing/2014/main" id="{E1B5B8FD-AD14-412A-86CC-7E1279A8B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8" y="2645691"/>
            <a:ext cx="2111719" cy="28952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3AC508-676C-4459-8C08-67334520BDA9}"/>
              </a:ext>
            </a:extLst>
          </p:cNvPr>
          <p:cNvSpPr/>
          <p:nvPr/>
        </p:nvSpPr>
        <p:spPr>
          <a:xfrm>
            <a:off x="374958" y="1712934"/>
            <a:ext cx="5164195" cy="715530"/>
          </a:xfrm>
          <a:prstGeom prst="rect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Legislació laboral destinada a la protecció i garantia dels drets dels treballadors.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BECD6-EF89-4DC9-9CB8-E618618E3014}"/>
              </a:ext>
            </a:extLst>
          </p:cNvPr>
          <p:cNvSpPr/>
          <p:nvPr/>
        </p:nvSpPr>
        <p:spPr>
          <a:xfrm>
            <a:off x="374958" y="5758152"/>
            <a:ext cx="4478396" cy="976756"/>
          </a:xfrm>
          <a:prstGeom prst="rect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La política laboral fou liderada pel ministre de Treball, el socialista i sindicalista (UGT)) </a:t>
            </a:r>
            <a:r>
              <a:rPr lang="ca-ES" b="1" i="1" dirty="0">
                <a:solidFill>
                  <a:schemeClr val="accent2">
                    <a:lumMod val="50000"/>
                  </a:schemeClr>
                </a:solidFill>
              </a:rPr>
              <a:t>Francisco Largo Caballero</a:t>
            </a:r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1" name="Fletxa: doblada cap amunt 10">
            <a:extLst>
              <a:ext uri="{FF2B5EF4-FFF2-40B4-BE49-F238E27FC236}">
                <a16:creationId xmlns:a16="http://schemas.microsoft.com/office/drawing/2014/main" id="{86F4A975-4C11-42C2-AB11-79A8554880D3}"/>
              </a:ext>
            </a:extLst>
          </p:cNvPr>
          <p:cNvSpPr/>
          <p:nvPr/>
        </p:nvSpPr>
        <p:spPr>
          <a:xfrm rot="16200000">
            <a:off x="2572365" y="5290358"/>
            <a:ext cx="342900" cy="426480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190671-E143-4290-8748-1D937B9FA3D0}"/>
              </a:ext>
            </a:extLst>
          </p:cNvPr>
          <p:cNvSpPr/>
          <p:nvPr/>
        </p:nvSpPr>
        <p:spPr>
          <a:xfrm>
            <a:off x="4508898" y="2648672"/>
            <a:ext cx="7403269" cy="2496394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Ley de Contratos de Trabajo </a:t>
            </a:r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(1931), que introduïa el concepte dels “convenis col·lectius” facilitant així la negociació entre treballadors i empresaris,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i="1" dirty="0">
                <a:solidFill>
                  <a:schemeClr val="accent2">
                    <a:lumMod val="50000"/>
                  </a:schemeClr>
                </a:solidFill>
              </a:rPr>
              <a:t>Ley de Jurados Mixtos </a:t>
            </a:r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(1931), que establia la formació de “jurats” per a la mediació en els conflictes laborals, d’obligat compliment,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Es van introduir per primera vegada a Espanya les “vacances pagades” (7 dies a l’any).</a:t>
            </a:r>
          </a:p>
        </p:txBody>
      </p:sp>
      <p:sp>
        <p:nvSpPr>
          <p:cNvPr id="5" name="Fletxa: doblada cap amunt 4">
            <a:extLst>
              <a:ext uri="{FF2B5EF4-FFF2-40B4-BE49-F238E27FC236}">
                <a16:creationId xmlns:a16="http://schemas.microsoft.com/office/drawing/2014/main" id="{33F8AA82-3310-439C-9F1E-DF10E245C1D6}"/>
              </a:ext>
            </a:extLst>
          </p:cNvPr>
          <p:cNvSpPr/>
          <p:nvPr/>
        </p:nvSpPr>
        <p:spPr>
          <a:xfrm rot="5400000">
            <a:off x="3800317" y="2531193"/>
            <a:ext cx="650630" cy="61138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F69D6-AFC6-4232-9369-BAB7129A1C47}"/>
              </a:ext>
            </a:extLst>
          </p:cNvPr>
          <p:cNvSpPr/>
          <p:nvPr/>
        </p:nvSpPr>
        <p:spPr>
          <a:xfrm>
            <a:off x="5299959" y="5819759"/>
            <a:ext cx="6254443" cy="853541"/>
          </a:xfrm>
          <a:prstGeom prst="rect">
            <a:avLst/>
          </a:prstGeom>
          <a:solidFill>
            <a:srgbClr val="ECD9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i="1" dirty="0">
                <a:solidFill>
                  <a:schemeClr val="accent2">
                    <a:lumMod val="50000"/>
                  </a:schemeClr>
                </a:solidFill>
              </a:rPr>
              <a:t>Va trobar l’oposició frontal tant de la patronal i dels terratinents, com dels sindicalistes anarquistes de la CNT.</a:t>
            </a:r>
          </a:p>
        </p:txBody>
      </p:sp>
      <p:cxnSp>
        <p:nvCxnSpPr>
          <p:cNvPr id="8" name="Connector de fletxa recta 7">
            <a:extLst>
              <a:ext uri="{FF2B5EF4-FFF2-40B4-BE49-F238E27FC236}">
                <a16:creationId xmlns:a16="http://schemas.microsoft.com/office/drawing/2014/main" id="{C43CDA0D-818C-470E-8F71-353784C02000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4853354" y="6246530"/>
            <a:ext cx="446605" cy="0"/>
          </a:xfrm>
          <a:prstGeom prst="straightConnector1">
            <a:avLst/>
          </a:prstGeom>
          <a:ln w="31750"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home, persona, foto, negre&#10;&#10;Descripció generada automàticament">
            <a:extLst>
              <a:ext uri="{FF2B5EF4-FFF2-40B4-BE49-F238E27FC236}">
                <a16:creationId xmlns:a16="http://schemas.microsoft.com/office/drawing/2014/main" id="{6EAFE7CA-5B83-4F9C-90A3-C26ABF577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3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ítol 1">
            <a:extLst>
              <a:ext uri="{FF2B5EF4-FFF2-40B4-BE49-F238E27FC236}">
                <a16:creationId xmlns:a16="http://schemas.microsoft.com/office/drawing/2014/main" id="{4FE70C91-5127-4AE5-8F99-70C7053D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745" y="278001"/>
            <a:ext cx="4640395" cy="794661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LA “SANJURJADA”</a:t>
            </a:r>
          </a:p>
        </p:txBody>
      </p:sp>
      <p:pic>
        <p:nvPicPr>
          <p:cNvPr id="26" name="Imatge 25">
            <a:extLst>
              <a:ext uri="{FF2B5EF4-FFF2-40B4-BE49-F238E27FC236}">
                <a16:creationId xmlns:a16="http://schemas.microsoft.com/office/drawing/2014/main" id="{B3500A02-DCAA-4AF0-8D46-45A44285A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37" y="178811"/>
            <a:ext cx="715530" cy="715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F2B10A-E167-4335-A19B-E862A03F1C59}"/>
              </a:ext>
            </a:extLst>
          </p:cNvPr>
          <p:cNvSpPr/>
          <p:nvPr/>
        </p:nvSpPr>
        <p:spPr>
          <a:xfrm>
            <a:off x="969791" y="5379670"/>
            <a:ext cx="5126209" cy="12311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Sanjurjo Sacanell </a:t>
            </a:r>
            <a:r>
              <a:rPr lang="ca-ES" sz="2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(1872 – 1936) </a:t>
            </a:r>
            <a:endParaRPr lang="ca-ES" sz="20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de l’Exèrcit Espanyol</a:t>
            </a:r>
            <a:endParaRPr lang="ca-ES" sz="24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a-E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1932 era </a:t>
            </a:r>
            <a:r>
              <a:rPr lang="es-ES" b="1" i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 General de Carabineros</a:t>
            </a:r>
            <a:r>
              <a:rPr lang="ca-E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(cos de policia de fronteres i costes)</a:t>
            </a:r>
            <a:endParaRPr lang="ca-ES" sz="2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BCF0A13-E010-4C80-853E-9B28107941A1}"/>
              </a:ext>
            </a:extLst>
          </p:cNvPr>
          <p:cNvSpPr txBox="1"/>
          <p:nvPr/>
        </p:nvSpPr>
        <p:spPr>
          <a:xfrm>
            <a:off x="4778088" y="1380757"/>
            <a:ext cx="3138854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Intent de cop d’Estat liderat pel </a:t>
            </a:r>
            <a:r>
              <a:rPr lang="ca-ES" sz="2000" b="1" dirty="0">
                <a:solidFill>
                  <a:schemeClr val="bg1"/>
                </a:solidFill>
              </a:rPr>
              <a:t>general Sanjurjo</a:t>
            </a:r>
            <a:r>
              <a:rPr lang="ca-ES" sz="2000" dirty="0">
                <a:solidFill>
                  <a:schemeClr val="bg1"/>
                </a:solidFill>
              </a:rPr>
              <a:t>, a l’agost de 1932.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3009F970-CA7F-4397-B34D-3B1665678EA6}"/>
              </a:ext>
            </a:extLst>
          </p:cNvPr>
          <p:cNvSpPr txBox="1"/>
          <p:nvPr/>
        </p:nvSpPr>
        <p:spPr>
          <a:xfrm>
            <a:off x="8449408" y="1380757"/>
            <a:ext cx="3462759" cy="28623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El cop estava planificat amb un aixecament inicial de Sanjurjo a Sevilla, i aixecaments simultanis a altres ciutats com Madrid o Cadis.</a:t>
            </a:r>
          </a:p>
          <a:p>
            <a:r>
              <a:rPr lang="ca-ES" sz="2000" dirty="0">
                <a:solidFill>
                  <a:schemeClr val="bg1"/>
                </a:solidFill>
              </a:rPr>
              <a:t>----------------------------------------</a:t>
            </a:r>
          </a:p>
          <a:p>
            <a:r>
              <a:rPr lang="ca-ES" sz="2000" dirty="0">
                <a:solidFill>
                  <a:schemeClr val="bg1"/>
                </a:solidFill>
              </a:rPr>
              <a:t>Comptava amb el suport d’una part de l’Exèrcit, però no majoritari i sense suport polític.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751B59C9-9021-4786-BCBF-46B95B65839A}"/>
              </a:ext>
            </a:extLst>
          </p:cNvPr>
          <p:cNvSpPr txBox="1"/>
          <p:nvPr/>
        </p:nvSpPr>
        <p:spPr>
          <a:xfrm>
            <a:off x="6479931" y="4534876"/>
            <a:ext cx="5432236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La mala planificació, la manca de suports i el fet que el Govern conegués amb anticipació els plans van fer fracassar el cop i va portar a la detenció i judici dels conspiradors.</a:t>
            </a:r>
          </a:p>
        </p:txBody>
      </p:sp>
      <p:sp>
        <p:nvSpPr>
          <p:cNvPr id="10" name="Fletxa: dreta 9">
            <a:extLst>
              <a:ext uri="{FF2B5EF4-FFF2-40B4-BE49-F238E27FC236}">
                <a16:creationId xmlns:a16="http://schemas.microsoft.com/office/drawing/2014/main" id="{C953D8DA-116A-47C7-96A7-1A331ED1482F}"/>
              </a:ext>
            </a:extLst>
          </p:cNvPr>
          <p:cNvSpPr/>
          <p:nvPr/>
        </p:nvSpPr>
        <p:spPr>
          <a:xfrm>
            <a:off x="7957425" y="1747911"/>
            <a:ext cx="457199" cy="28135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letxa: doblada cap amunt 10">
            <a:extLst>
              <a:ext uri="{FF2B5EF4-FFF2-40B4-BE49-F238E27FC236}">
                <a16:creationId xmlns:a16="http://schemas.microsoft.com/office/drawing/2014/main" id="{EE26F9B8-0681-4BA5-A089-E09D1F728766}"/>
              </a:ext>
            </a:extLst>
          </p:cNvPr>
          <p:cNvSpPr/>
          <p:nvPr/>
        </p:nvSpPr>
        <p:spPr>
          <a:xfrm rot="10800000">
            <a:off x="7710854" y="3937558"/>
            <a:ext cx="641839" cy="524023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96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1031</Words>
  <Application>Microsoft Office PowerPoint</Application>
  <PresentationFormat>Pantalla panoràmica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Comic Sans MS</vt:lpstr>
      <vt:lpstr>Wingdings</vt:lpstr>
      <vt:lpstr>Tema de l'Office</vt:lpstr>
      <vt:lpstr>LA SEGONA REPÚBLICA ESPANYOLA</vt:lpstr>
      <vt:lpstr>Presentació del PowerPoint</vt:lpstr>
      <vt:lpstr>La coalició republicana-socialista</vt:lpstr>
      <vt:lpstr>L’obra de govern del bienni reformista</vt:lpstr>
      <vt:lpstr>L’obra de govern del bienni reformista (II)</vt:lpstr>
      <vt:lpstr>L’obra de govern del bienni reformista (III)</vt:lpstr>
      <vt:lpstr>L’obra de govern del bienni reformista (IV)</vt:lpstr>
      <vt:lpstr>L’obra de govern del bienni reformista (V)</vt:lpstr>
      <vt:lpstr>LA “SANJURJADA”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SEGONA REPÚBLICA ESPANYOLA</dc:title>
  <dc:creator>Jordi Castellví</dc:creator>
  <cp:lastModifiedBy>Jordi Castellví</cp:lastModifiedBy>
  <cp:revision>26</cp:revision>
  <dcterms:created xsi:type="dcterms:W3CDTF">2019-01-26T18:17:55Z</dcterms:created>
  <dcterms:modified xsi:type="dcterms:W3CDTF">2020-01-12T17:47:45Z</dcterms:modified>
</cp:coreProperties>
</file>