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B0CD-DE69-4F0E-AADC-0363F3F35077}" type="datetimeFigureOut">
              <a:rPr lang="ca-ES" smtClean="0"/>
              <a:t>24/10/2019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522FD-CCB5-4EB4-A7E0-6945C40F5B6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665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A42316-433B-4877-99C8-BFB059C4704B}" type="datetimeFigureOut">
              <a:rPr lang="ca-ES" smtClean="0"/>
              <a:t>24/10/2019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494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24/10/2019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8637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24/10/2019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98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24/10/2019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2463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24/10/2019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660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24/10/2019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12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a-ES"/>
              <a:t>Feu clic per editar els estils del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24/10/2019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787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24/10/2019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833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24/10/2019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452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24/10/2019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966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24/10/2019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66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A42316-433B-4877-99C8-BFB059C4704B}" type="datetimeFigureOut">
              <a:rPr lang="ca-ES" smtClean="0"/>
              <a:t>24/10/2019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45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b="1" dirty="0"/>
              <a:t>MATERIALS D’HISTÒRIA D’ESPANYA I DE CATALUNYA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2" y="434822"/>
            <a:ext cx="2902486" cy="75213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DEBCD08-7012-414B-BC38-0CAFE6449DAD}"/>
              </a:ext>
            </a:extLst>
          </p:cNvPr>
          <p:cNvSpPr>
            <a:spLocks noGrp="1"/>
          </p:cNvSpPr>
          <p:nvPr/>
        </p:nvSpPr>
        <p:spPr>
          <a:xfrm>
            <a:off x="539262" y="4960137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b="1" dirty="0"/>
              <a:t>HISTÒRIA DEL CATALANISME</a:t>
            </a:r>
            <a:br>
              <a:rPr lang="ca-ES" dirty="0"/>
            </a:br>
            <a:r>
              <a:rPr lang="ca-ES" sz="4000" dirty="0"/>
              <a:t>5. LA LLIGA REGIONALISTA I LA SOLIDARITAT CATALANA</a:t>
            </a:r>
          </a:p>
        </p:txBody>
      </p:sp>
    </p:spTree>
    <p:extLst>
      <p:ext uri="{BB962C8B-B14F-4D97-AF65-F5344CB8AC3E}">
        <p14:creationId xmlns:p14="http://schemas.microsoft.com/office/powerpoint/2010/main" val="14583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641">
        <p:blinds dir="vert"/>
      </p:transition>
    </mc:Choice>
    <mc:Fallback xmlns="">
      <p:transition spd="slow" advTm="13641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0" y="279396"/>
            <a:ext cx="1831161" cy="474520"/>
          </a:xfrm>
          <a:prstGeom prst="rect">
            <a:avLst/>
          </a:prstGeom>
        </p:spPr>
      </p:pic>
      <p:sp>
        <p:nvSpPr>
          <p:cNvPr id="4" name="Títol 3">
            <a:extLst>
              <a:ext uri="{FF2B5EF4-FFF2-40B4-BE49-F238E27FC236}">
                <a16:creationId xmlns:a16="http://schemas.microsoft.com/office/drawing/2014/main" id="{D26B9816-B791-4FCB-AE6F-85EF17B3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20" y="875362"/>
            <a:ext cx="9720072" cy="8215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 dirty="0"/>
              <a:t>LA SOLIDARITAT CATALANA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C3A90765-F3BB-4FB6-8A8C-077D4298A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8" y="4222428"/>
            <a:ext cx="6752493" cy="2489982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0E77E7F1-C705-4DFD-8EB4-706E48CFE438}"/>
              </a:ext>
            </a:extLst>
          </p:cNvPr>
          <p:cNvSpPr txBox="1"/>
          <p:nvPr/>
        </p:nvSpPr>
        <p:spPr>
          <a:xfrm>
            <a:off x="589085" y="1861644"/>
            <a:ext cx="11078307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En el context de la campanya a Catalunya contra la </a:t>
            </a:r>
            <a:r>
              <a:rPr lang="es-ES" sz="2000" b="1" i="1" dirty="0">
                <a:solidFill>
                  <a:schemeClr val="bg1"/>
                </a:solidFill>
              </a:rPr>
              <a:t>Ley de Jurisdicciones</a:t>
            </a:r>
            <a:r>
              <a:rPr lang="ca-ES" sz="2000" dirty="0">
                <a:solidFill>
                  <a:schemeClr val="bg1"/>
                </a:solidFill>
              </a:rPr>
              <a:t>, la Lliga Regionalista va aconseguir liderar una gran coalició de partits i formacions catalanistes, des de l’esquerra republicana fins als carlins, que es va anomenar </a:t>
            </a:r>
            <a:r>
              <a:rPr lang="ca-ES" sz="2000" b="1" dirty="0">
                <a:solidFill>
                  <a:schemeClr val="bg1"/>
                </a:solidFill>
              </a:rPr>
              <a:t>SOLIDARITAT CATALANA</a:t>
            </a:r>
            <a:r>
              <a:rPr lang="ca-E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0E40E7D1-F721-4888-B976-D8A5C7BAACDD}"/>
              </a:ext>
            </a:extLst>
          </p:cNvPr>
          <p:cNvSpPr txBox="1"/>
          <p:nvPr/>
        </p:nvSpPr>
        <p:spPr>
          <a:xfrm>
            <a:off x="589084" y="3042036"/>
            <a:ext cx="11078307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ca-ES" sz="2000" b="1" dirty="0">
                <a:solidFill>
                  <a:schemeClr val="accent6">
                    <a:lumMod val="50000"/>
                  </a:schemeClr>
                </a:solidFill>
              </a:rPr>
              <a:t>SOLIDARITAT CATALANA </a:t>
            </a:r>
            <a:r>
              <a:rPr lang="ca-ES" sz="2000" dirty="0">
                <a:solidFill>
                  <a:schemeClr val="accent6">
                    <a:lumMod val="50000"/>
                  </a:schemeClr>
                </a:solidFill>
              </a:rPr>
              <a:t>va aconseguir 41 dels 44 escons que li tocaven a les circumscripcions catalanes a les eleccions generals de 1907, i també va obtenir el control de nombrosos Ajuntaments catalans, entre ells l’Ajuntament de Barcelona.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F378721E-D931-4030-94EE-C64538490CA4}"/>
              </a:ext>
            </a:extLst>
          </p:cNvPr>
          <p:cNvSpPr txBox="1"/>
          <p:nvPr/>
        </p:nvSpPr>
        <p:spPr>
          <a:xfrm>
            <a:off x="589084" y="4344034"/>
            <a:ext cx="4325814" cy="163121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accent6">
                    <a:lumMod val="50000"/>
                  </a:schemeClr>
                </a:solidFill>
              </a:rPr>
              <a:t>Enric Prat de la Riba, membre de la </a:t>
            </a:r>
            <a:r>
              <a:rPr lang="ca-ES" sz="2000" i="1" dirty="0">
                <a:solidFill>
                  <a:schemeClr val="accent6">
                    <a:lumMod val="50000"/>
                  </a:schemeClr>
                </a:solidFill>
              </a:rPr>
              <a:t>Lliga Regionalista </a:t>
            </a:r>
            <a:r>
              <a:rPr lang="ca-ES" sz="2000" dirty="0">
                <a:solidFill>
                  <a:schemeClr val="accent6">
                    <a:lumMod val="50000"/>
                  </a:schemeClr>
                </a:solidFill>
              </a:rPr>
              <a:t>i en nom de la </a:t>
            </a:r>
            <a:r>
              <a:rPr lang="ca-ES" sz="2000" b="1" dirty="0">
                <a:solidFill>
                  <a:schemeClr val="accent6">
                    <a:lumMod val="50000"/>
                  </a:schemeClr>
                </a:solidFill>
              </a:rPr>
              <a:t>Solidaritat Catalana</a:t>
            </a:r>
            <a:r>
              <a:rPr lang="ca-ES" sz="2000" dirty="0">
                <a:solidFill>
                  <a:schemeClr val="accent6">
                    <a:lumMod val="50000"/>
                  </a:schemeClr>
                </a:solidFill>
              </a:rPr>
              <a:t>, va ocupar el càrrec de President de la Diputació de Barcelona (1907 – 1917). </a:t>
            </a:r>
          </a:p>
        </p:txBody>
      </p:sp>
    </p:spTree>
    <p:extLst>
      <p:ext uri="{BB962C8B-B14F-4D97-AF65-F5344CB8AC3E}">
        <p14:creationId xmlns:p14="http://schemas.microsoft.com/office/powerpoint/2010/main" val="28416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0" y="279396"/>
            <a:ext cx="1831161" cy="474520"/>
          </a:xfrm>
          <a:prstGeom prst="rect">
            <a:avLst/>
          </a:prstGeom>
        </p:spPr>
      </p:pic>
      <p:sp>
        <p:nvSpPr>
          <p:cNvPr id="4" name="Títol 3">
            <a:extLst>
              <a:ext uri="{FF2B5EF4-FFF2-40B4-BE49-F238E27FC236}">
                <a16:creationId xmlns:a16="http://schemas.microsoft.com/office/drawing/2014/main" id="{D26B9816-B791-4FCB-AE6F-85EF17B3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20" y="875362"/>
            <a:ext cx="9720072" cy="8215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 dirty="0"/>
              <a:t>La fundació de la lliga regionalista</a:t>
            </a: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FECFC06A-264F-44F0-9FE3-A110DD791260}"/>
              </a:ext>
            </a:extLst>
          </p:cNvPr>
          <p:cNvSpPr txBox="1"/>
          <p:nvPr/>
        </p:nvSpPr>
        <p:spPr>
          <a:xfrm>
            <a:off x="4519247" y="2026640"/>
            <a:ext cx="599635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El 25 d’abril de 1901 la UNIÓ REGIONALISTA i el CENTRE NACIONAL CATALÀ van decidir fusionar-se per crear un nou partit política: </a:t>
            </a:r>
            <a:r>
              <a:rPr lang="ca-ES" sz="2000" b="1" dirty="0"/>
              <a:t>la LLIGA REGIONALISTA</a:t>
            </a:r>
            <a:r>
              <a:rPr lang="ca-ES" sz="2000" dirty="0"/>
              <a:t>.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6D6E597E-9CAA-41B1-AA34-B4AE263B545D}"/>
              </a:ext>
            </a:extLst>
          </p:cNvPr>
          <p:cNvSpPr txBox="1"/>
          <p:nvPr/>
        </p:nvSpPr>
        <p:spPr>
          <a:xfrm>
            <a:off x="422030" y="1934308"/>
            <a:ext cx="3279532" cy="120032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accent4">
                    <a:lumMod val="50000"/>
                  </a:schemeClr>
                </a:solidFill>
              </a:rPr>
              <a:t>Aquesta unió es va veure consolidada pel </a:t>
            </a:r>
            <a:r>
              <a:rPr lang="ca-ES" b="1" dirty="0">
                <a:solidFill>
                  <a:schemeClr val="accent4">
                    <a:lumMod val="50000"/>
                  </a:schemeClr>
                </a:solidFill>
              </a:rPr>
              <a:t>triomf electoral de la candidatura dels 4 presidents</a:t>
            </a:r>
            <a:r>
              <a:rPr lang="ca-ES" dirty="0">
                <a:solidFill>
                  <a:schemeClr val="accent4">
                    <a:lumMod val="50000"/>
                  </a:schemeClr>
                </a:solidFill>
              </a:rPr>
              <a:t> al mes de maig.</a:t>
            </a:r>
          </a:p>
        </p:txBody>
      </p:sp>
      <p:cxnSp>
        <p:nvCxnSpPr>
          <p:cNvPr id="9" name="Connector de fletxa recta 8">
            <a:extLst>
              <a:ext uri="{FF2B5EF4-FFF2-40B4-BE49-F238E27FC236}">
                <a16:creationId xmlns:a16="http://schemas.microsoft.com/office/drawing/2014/main" id="{08939F71-BD8D-4084-BECA-1316E1293457}"/>
              </a:ext>
            </a:extLst>
          </p:cNvPr>
          <p:cNvCxnSpPr>
            <a:cxnSpLocks/>
            <a:stCxn id="3" idx="3"/>
            <a:endCxn id="2" idx="1"/>
          </p:cNvCxnSpPr>
          <p:nvPr/>
        </p:nvCxnSpPr>
        <p:spPr>
          <a:xfrm flipV="1">
            <a:off x="3701562" y="2534472"/>
            <a:ext cx="817685" cy="1"/>
          </a:xfrm>
          <a:prstGeom prst="straightConnector1">
            <a:avLst/>
          </a:prstGeom>
          <a:ln w="34925">
            <a:solidFill>
              <a:schemeClr val="accent4">
                <a:lumMod val="50000"/>
              </a:schemeClr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tge 24">
            <a:extLst>
              <a:ext uri="{FF2B5EF4-FFF2-40B4-BE49-F238E27FC236}">
                <a16:creationId xmlns:a16="http://schemas.microsoft.com/office/drawing/2014/main" id="{15B6D80E-7893-4F49-88A9-C2EC799ED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3429000"/>
            <a:ext cx="3160156" cy="3160156"/>
          </a:xfrm>
          <a:prstGeom prst="rect">
            <a:avLst/>
          </a:prstGeom>
        </p:spPr>
      </p:pic>
      <p:pic>
        <p:nvPicPr>
          <p:cNvPr id="27" name="Imatge 26" descr="Imatge que conté home, persona, foto, paret&#10;&#10;Descripció generada automàticament">
            <a:extLst>
              <a:ext uri="{FF2B5EF4-FFF2-40B4-BE49-F238E27FC236}">
                <a16:creationId xmlns:a16="http://schemas.microsoft.com/office/drawing/2014/main" id="{A02C0C6D-9DF3-4698-8063-06874E6D0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82" y="3605006"/>
            <a:ext cx="2230198" cy="297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QuadreDeText 27">
            <a:extLst>
              <a:ext uri="{FF2B5EF4-FFF2-40B4-BE49-F238E27FC236}">
                <a16:creationId xmlns:a16="http://schemas.microsoft.com/office/drawing/2014/main" id="{0767BD3A-0F29-4D3F-982F-26B374E61A7B}"/>
              </a:ext>
            </a:extLst>
          </p:cNvPr>
          <p:cNvSpPr txBox="1"/>
          <p:nvPr/>
        </p:nvSpPr>
        <p:spPr>
          <a:xfrm>
            <a:off x="4110404" y="3605007"/>
            <a:ext cx="5015060" cy="163121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accent4">
                    <a:lumMod val="50000"/>
                  </a:schemeClr>
                </a:solidFill>
              </a:rPr>
              <a:t>El primer Secretari de la Lliga Regionalista fou el gironí </a:t>
            </a:r>
            <a:r>
              <a:rPr lang="ca-ES" sz="2000" b="1" dirty="0">
                <a:solidFill>
                  <a:schemeClr val="accent4">
                    <a:lumMod val="50000"/>
                  </a:schemeClr>
                </a:solidFill>
              </a:rPr>
              <a:t>Ferran Agulló i Vidal</a:t>
            </a:r>
            <a:r>
              <a:rPr lang="ca-ES" sz="2000" dirty="0">
                <a:solidFill>
                  <a:schemeClr val="accent4">
                    <a:lumMod val="50000"/>
                  </a:schemeClr>
                </a:solidFill>
              </a:rPr>
              <a:t>, i com a primer President del partit fou escollit el </a:t>
            </a:r>
            <a:r>
              <a:rPr lang="ca-ES" sz="2000" b="1" dirty="0">
                <a:solidFill>
                  <a:schemeClr val="accent4">
                    <a:lumMod val="50000"/>
                  </a:schemeClr>
                </a:solidFill>
              </a:rPr>
              <a:t>Dr. Bartomeu Robert</a:t>
            </a:r>
            <a:r>
              <a:rPr lang="ca-ES" sz="2000" dirty="0">
                <a:solidFill>
                  <a:schemeClr val="accent4">
                    <a:lumMod val="50000"/>
                  </a:schemeClr>
                </a:solidFill>
              </a:rPr>
              <a:t>, l’exalcalde de Barcelona durant els fets del “tancament de caixes”.</a:t>
            </a:r>
          </a:p>
        </p:txBody>
      </p:sp>
      <p:sp>
        <p:nvSpPr>
          <p:cNvPr id="29" name="QuadreDeText 28">
            <a:extLst>
              <a:ext uri="{FF2B5EF4-FFF2-40B4-BE49-F238E27FC236}">
                <a16:creationId xmlns:a16="http://schemas.microsoft.com/office/drawing/2014/main" id="{A734CF1C-596A-47F3-86D7-13F222719866}"/>
              </a:ext>
            </a:extLst>
          </p:cNvPr>
          <p:cNvSpPr txBox="1"/>
          <p:nvPr/>
        </p:nvSpPr>
        <p:spPr>
          <a:xfrm>
            <a:off x="4308813" y="5747606"/>
            <a:ext cx="5251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i="1" dirty="0">
                <a:solidFill>
                  <a:schemeClr val="accent4">
                    <a:lumMod val="50000"/>
                  </a:schemeClr>
                </a:solidFill>
              </a:rPr>
              <a:t>A la fotografia, Ferran Agulló i Vidal (1863 – 1933).</a:t>
            </a:r>
          </a:p>
          <a:p>
            <a:pPr algn="r"/>
            <a:r>
              <a:rPr lang="ca-ES" sz="1600" i="1" dirty="0">
                <a:solidFill>
                  <a:schemeClr val="accent4">
                    <a:lumMod val="50000"/>
                  </a:schemeClr>
                </a:solidFill>
              </a:rPr>
              <a:t>El Dr. Robert va morir l’abril de 1902. El va succeir en la presidència del partit Albert Rusiñol i Prats.</a:t>
            </a:r>
          </a:p>
        </p:txBody>
      </p:sp>
      <p:cxnSp>
        <p:nvCxnSpPr>
          <p:cNvPr id="31" name="Connector: angular 30">
            <a:extLst>
              <a:ext uri="{FF2B5EF4-FFF2-40B4-BE49-F238E27FC236}">
                <a16:creationId xmlns:a16="http://schemas.microsoft.com/office/drawing/2014/main" id="{1A97E2E0-56E1-4725-A450-7CDA41474E69}"/>
              </a:ext>
            </a:extLst>
          </p:cNvPr>
          <p:cNvCxnSpPr>
            <a:stCxn id="2" idx="2"/>
            <a:endCxn id="28" idx="0"/>
          </p:cNvCxnSpPr>
          <p:nvPr/>
        </p:nvCxnSpPr>
        <p:spPr>
          <a:xfrm rot="5400000">
            <a:off x="6786327" y="2873910"/>
            <a:ext cx="562704" cy="899490"/>
          </a:xfrm>
          <a:prstGeom prst="bentConnector3">
            <a:avLst/>
          </a:prstGeom>
          <a:ln w="34925">
            <a:solidFill>
              <a:schemeClr val="accent4">
                <a:lumMod val="50000"/>
              </a:schemeClr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DF6ECCEC-E842-449F-9A5A-A9C4A0B4F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D26B9816-B791-4FCB-AE6F-85EF17B3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3"/>
            <a:ext cx="5370974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La veu de Catalunya </a:t>
            </a: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AF16BA78-F73A-4634-B82E-E968EB702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1" y="3759161"/>
            <a:ext cx="537097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tge 2" descr="Imatge que conté text, diari&#10;&#10;Descripció generada automàticament">
            <a:extLst>
              <a:ext uri="{FF2B5EF4-FFF2-40B4-BE49-F238E27FC236}">
                <a16:creationId xmlns:a16="http://schemas.microsoft.com/office/drawing/2014/main" id="{9B7FE855-AF0C-4F31-83E1-1B8EBE93D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312"/>
          <a:stretch/>
        </p:blipFill>
        <p:spPr>
          <a:xfrm>
            <a:off x="6615118" y="975"/>
            <a:ext cx="5576882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" y="6140370"/>
            <a:ext cx="1831161" cy="474520"/>
          </a:xfrm>
          <a:prstGeom prst="rect">
            <a:avLst/>
          </a:prstGeom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857AA89A-5430-44EA-A628-5EFA409AE1F2}"/>
              </a:ext>
            </a:extLst>
          </p:cNvPr>
          <p:cNvSpPr txBox="1"/>
          <p:nvPr/>
        </p:nvSpPr>
        <p:spPr>
          <a:xfrm>
            <a:off x="613611" y="502691"/>
            <a:ext cx="559380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L’1 de gener de 1899 va aparèixer per primer cop el diari en català </a:t>
            </a:r>
            <a:r>
              <a:rPr lang="ca-ES" sz="2000" b="1" dirty="0"/>
              <a:t>LA VEU DE CATALUNYA</a:t>
            </a:r>
            <a:r>
              <a:rPr lang="ca-ES" sz="2000" dirty="0"/>
              <a:t>, fundat i dirigit per Enric Prat de la Riba, i que va estar als carrers fins al gener de 1937, en plena guerra civil.</a:t>
            </a:r>
          </a:p>
          <a:p>
            <a:r>
              <a:rPr lang="ca-ES" sz="2000" dirty="0"/>
              <a:t>Fou un dels diaris més llegits i més influents de Catalunya durant aquests anys.</a:t>
            </a: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97A33A76-EBD5-4EA1-9783-80459D931A86}"/>
              </a:ext>
            </a:extLst>
          </p:cNvPr>
          <p:cNvSpPr txBox="1"/>
          <p:nvPr/>
        </p:nvSpPr>
        <p:spPr>
          <a:xfrm>
            <a:off x="289955" y="4022897"/>
            <a:ext cx="6241118" cy="163121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b="1" i="1" dirty="0">
                <a:solidFill>
                  <a:schemeClr val="accent4">
                    <a:lumMod val="50000"/>
                  </a:schemeClr>
                </a:solidFill>
              </a:rPr>
              <a:t>La Veu de Catalunya </a:t>
            </a:r>
            <a:r>
              <a:rPr lang="ca-ES" sz="2000" dirty="0">
                <a:solidFill>
                  <a:schemeClr val="accent4">
                    <a:lumMod val="50000"/>
                  </a:schemeClr>
                </a:solidFill>
              </a:rPr>
              <a:t>fou el principal òrgan de difusió de la Lliga Regionalista, d’ideologia conservadora i catalanista. Fou un diari molt modern, amb seccions especialitzades, i un equip de periodistes, corresponsals i col·laboradors que li van donar molt de prestigi.</a:t>
            </a:r>
          </a:p>
        </p:txBody>
      </p:sp>
    </p:spTree>
    <p:extLst>
      <p:ext uri="{BB962C8B-B14F-4D97-AF65-F5344CB8AC3E}">
        <p14:creationId xmlns:p14="http://schemas.microsoft.com/office/powerpoint/2010/main" val="30857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0" y="279396"/>
            <a:ext cx="1831161" cy="474520"/>
          </a:xfrm>
          <a:prstGeom prst="rect">
            <a:avLst/>
          </a:prstGeom>
        </p:spPr>
      </p:pic>
      <p:sp>
        <p:nvSpPr>
          <p:cNvPr id="4" name="Títol 3">
            <a:extLst>
              <a:ext uri="{FF2B5EF4-FFF2-40B4-BE49-F238E27FC236}">
                <a16:creationId xmlns:a16="http://schemas.microsoft.com/office/drawing/2014/main" id="{D26B9816-B791-4FCB-AE6F-85EF17B3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20" y="875362"/>
            <a:ext cx="9720072" cy="8215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 dirty="0"/>
              <a:t>Les eleccions municipals de 1901</a:t>
            </a: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E8F64D54-3564-4A3A-B043-F281FF3EABD7}"/>
              </a:ext>
            </a:extLst>
          </p:cNvPr>
          <p:cNvSpPr txBox="1"/>
          <p:nvPr/>
        </p:nvSpPr>
        <p:spPr>
          <a:xfrm>
            <a:off x="404254" y="1965497"/>
            <a:ext cx="6392199" cy="101566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accent4">
                    <a:lumMod val="50000"/>
                  </a:schemeClr>
                </a:solidFill>
              </a:rPr>
              <a:t>El novembre de 1901 es van convocar </a:t>
            </a:r>
            <a:r>
              <a:rPr lang="ca-ES" sz="2000" b="1" dirty="0">
                <a:solidFill>
                  <a:schemeClr val="accent4">
                    <a:lumMod val="50000"/>
                  </a:schemeClr>
                </a:solidFill>
              </a:rPr>
              <a:t>eleccions municipals </a:t>
            </a:r>
            <a:r>
              <a:rPr lang="ca-ES" sz="2000" dirty="0">
                <a:solidFill>
                  <a:schemeClr val="accent4">
                    <a:lumMod val="50000"/>
                  </a:schemeClr>
                </a:solidFill>
              </a:rPr>
              <a:t>i la Lliga Regionalista va presentar candidatures pròpies a l’Ajuntament de Barcelona i a molts altres municipis catalans.</a:t>
            </a: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DA453507-ADCA-426F-9FAC-19A7CFA5563D}"/>
              </a:ext>
            </a:extLst>
          </p:cNvPr>
          <p:cNvSpPr txBox="1"/>
          <p:nvPr/>
        </p:nvSpPr>
        <p:spPr>
          <a:xfrm>
            <a:off x="7325646" y="1965497"/>
            <a:ext cx="4614305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accent4">
                    <a:lumMod val="50000"/>
                  </a:schemeClr>
                </a:solidFill>
              </a:rPr>
              <a:t>També hi van presentar candidatura </a:t>
            </a:r>
            <a:r>
              <a:rPr lang="ca-ES" sz="2000" b="1" dirty="0">
                <a:solidFill>
                  <a:schemeClr val="accent4">
                    <a:lumMod val="50000"/>
                  </a:schemeClr>
                </a:solidFill>
              </a:rPr>
              <a:t>els republicans</a:t>
            </a:r>
            <a:r>
              <a:rPr lang="ca-ES" sz="2000" dirty="0">
                <a:solidFill>
                  <a:schemeClr val="accent4">
                    <a:lumMod val="50000"/>
                  </a:schemeClr>
                </a:solidFill>
              </a:rPr>
              <a:t>, davant els candidats dels partits dinàstics.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21682-97C9-4A14-99DD-6090743B9041}"/>
              </a:ext>
            </a:extLst>
          </p:cNvPr>
          <p:cNvSpPr/>
          <p:nvPr/>
        </p:nvSpPr>
        <p:spPr>
          <a:xfrm>
            <a:off x="4934141" y="3272707"/>
            <a:ext cx="4614305" cy="6852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/>
              <a:t>RESULTATS DE LES ELECCIONS MUNICIPALS A BARCELONA EL 1901</a:t>
            </a:r>
          </a:p>
        </p:txBody>
      </p:sp>
      <p:sp>
        <p:nvSpPr>
          <p:cNvPr id="17" name="Fletxa: avall 16">
            <a:extLst>
              <a:ext uri="{FF2B5EF4-FFF2-40B4-BE49-F238E27FC236}">
                <a16:creationId xmlns:a16="http://schemas.microsoft.com/office/drawing/2014/main" id="{89BA8689-F31D-477D-A650-C362B73E23F1}"/>
              </a:ext>
            </a:extLst>
          </p:cNvPr>
          <p:cNvSpPr/>
          <p:nvPr/>
        </p:nvSpPr>
        <p:spPr>
          <a:xfrm>
            <a:off x="6867618" y="2656261"/>
            <a:ext cx="386862" cy="54512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D6712B79-ED0C-4218-8F10-4962B60FE5CE}"/>
              </a:ext>
            </a:extLst>
          </p:cNvPr>
          <p:cNvSpPr txBox="1"/>
          <p:nvPr/>
        </p:nvSpPr>
        <p:spPr>
          <a:xfrm>
            <a:off x="6444759" y="4416601"/>
            <a:ext cx="5495192" cy="92333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LLIGA REGIONALISTA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– 11 regidors (va guanyar en vots)</a:t>
            </a:r>
          </a:p>
          <a:p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REPUBLICANS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 – 11 regidors</a:t>
            </a:r>
          </a:p>
          <a:p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PARTITS DINÀSTICS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– 4 regidors</a:t>
            </a:r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2C22627C-DAC0-4DA0-A4FF-B8EFC5AAD936}"/>
              </a:ext>
            </a:extLst>
          </p:cNvPr>
          <p:cNvSpPr txBox="1"/>
          <p:nvPr/>
        </p:nvSpPr>
        <p:spPr>
          <a:xfrm>
            <a:off x="404254" y="4375514"/>
            <a:ext cx="5592101" cy="101566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accent4">
                    <a:lumMod val="50000"/>
                  </a:schemeClr>
                </a:solidFill>
              </a:rPr>
              <a:t>Era la primera vegada que el 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Partido Conservador </a:t>
            </a:r>
            <a:r>
              <a:rPr lang="ca-ES" sz="2000" dirty="0">
                <a:solidFill>
                  <a:schemeClr val="accent4">
                    <a:lumMod val="50000"/>
                  </a:schemeClr>
                </a:solidFill>
              </a:rPr>
              <a:t>i el 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Partido Liberal </a:t>
            </a:r>
            <a:r>
              <a:rPr lang="ca-ES" sz="2000" dirty="0">
                <a:solidFill>
                  <a:schemeClr val="accent4">
                    <a:lumMod val="50000"/>
                  </a:schemeClr>
                </a:solidFill>
              </a:rPr>
              <a:t>no tenien l’hegemonia política a Catalunya, i es veien relegats a una posició marginal.</a:t>
            </a:r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7B9247A3-B7C6-4099-B6CC-E3B515AABF1C}"/>
              </a:ext>
            </a:extLst>
          </p:cNvPr>
          <p:cNvSpPr txBox="1"/>
          <p:nvPr/>
        </p:nvSpPr>
        <p:spPr>
          <a:xfrm>
            <a:off x="404254" y="5781836"/>
            <a:ext cx="1153569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accent4">
                    <a:lumMod val="50000"/>
                  </a:schemeClr>
                </a:solidFill>
              </a:rPr>
              <a:t>A partir de 1901, el </a:t>
            </a:r>
            <a:r>
              <a:rPr lang="ca-ES" sz="2000" b="1" dirty="0">
                <a:solidFill>
                  <a:schemeClr val="accent4">
                    <a:lumMod val="50000"/>
                  </a:schemeClr>
                </a:solidFill>
              </a:rPr>
              <a:t>debat polític a Catalunya </a:t>
            </a:r>
            <a:r>
              <a:rPr lang="ca-ES" sz="2000" dirty="0">
                <a:solidFill>
                  <a:schemeClr val="accent4">
                    <a:lumMod val="50000"/>
                  </a:schemeClr>
                </a:solidFill>
              </a:rPr>
              <a:t>es mantindria, i fins a la Segona República, entre aquestes dues forces: els catalanistes de la </a:t>
            </a:r>
            <a:r>
              <a:rPr lang="ca-ES" sz="2000" b="1" dirty="0">
                <a:solidFill>
                  <a:schemeClr val="accent4">
                    <a:lumMod val="50000"/>
                  </a:schemeClr>
                </a:solidFill>
              </a:rPr>
              <a:t>LLIGA REGIONALISTA // els REPUBLICANS </a:t>
            </a:r>
          </a:p>
        </p:txBody>
      </p:sp>
      <p:sp>
        <p:nvSpPr>
          <p:cNvPr id="27" name="Fletxa: avall 26">
            <a:extLst>
              <a:ext uri="{FF2B5EF4-FFF2-40B4-BE49-F238E27FC236}">
                <a16:creationId xmlns:a16="http://schemas.microsoft.com/office/drawing/2014/main" id="{AD0B05DF-574E-4AAA-AA06-5A05055C12EC}"/>
              </a:ext>
            </a:extLst>
          </p:cNvPr>
          <p:cNvSpPr/>
          <p:nvPr/>
        </p:nvSpPr>
        <p:spPr>
          <a:xfrm>
            <a:off x="7891094" y="3974696"/>
            <a:ext cx="356091" cy="45377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9" name="Connector de fletxa recta 28">
            <a:extLst>
              <a:ext uri="{FF2B5EF4-FFF2-40B4-BE49-F238E27FC236}">
                <a16:creationId xmlns:a16="http://schemas.microsoft.com/office/drawing/2014/main" id="{CAB6B98A-E3D5-4016-8874-B27FF69E192F}"/>
              </a:ext>
            </a:extLst>
          </p:cNvPr>
          <p:cNvCxnSpPr>
            <a:stCxn id="20" idx="1"/>
            <a:endCxn id="23" idx="3"/>
          </p:cNvCxnSpPr>
          <p:nvPr/>
        </p:nvCxnSpPr>
        <p:spPr>
          <a:xfrm flipH="1">
            <a:off x="5996355" y="4878266"/>
            <a:ext cx="448404" cy="5080"/>
          </a:xfrm>
          <a:prstGeom prst="straightConnector1">
            <a:avLst/>
          </a:prstGeom>
          <a:ln w="34925">
            <a:solidFill>
              <a:schemeClr val="accent2">
                <a:lumMod val="50000"/>
              </a:schemeClr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angular 30">
            <a:extLst>
              <a:ext uri="{FF2B5EF4-FFF2-40B4-BE49-F238E27FC236}">
                <a16:creationId xmlns:a16="http://schemas.microsoft.com/office/drawing/2014/main" id="{F2841C0D-63E5-4F76-9BB8-EB52C7600D07}"/>
              </a:ext>
            </a:extLst>
          </p:cNvPr>
          <p:cNvCxnSpPr>
            <a:stCxn id="23" idx="2"/>
            <a:endCxn id="24" idx="0"/>
          </p:cNvCxnSpPr>
          <p:nvPr/>
        </p:nvCxnSpPr>
        <p:spPr>
          <a:xfrm rot="16200000" flipH="1">
            <a:off x="4490875" y="4100607"/>
            <a:ext cx="390659" cy="2971798"/>
          </a:xfrm>
          <a:prstGeom prst="bentConnector3">
            <a:avLst/>
          </a:prstGeom>
          <a:ln w="34925">
            <a:solidFill>
              <a:schemeClr val="accent3">
                <a:lumMod val="50000"/>
              </a:schemeClr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0" y="279396"/>
            <a:ext cx="1831161" cy="474520"/>
          </a:xfrm>
          <a:prstGeom prst="rect">
            <a:avLst/>
          </a:prstGeom>
        </p:spPr>
      </p:pic>
      <p:sp>
        <p:nvSpPr>
          <p:cNvPr id="4" name="Títol 3">
            <a:extLst>
              <a:ext uri="{FF2B5EF4-FFF2-40B4-BE49-F238E27FC236}">
                <a16:creationId xmlns:a16="http://schemas.microsoft.com/office/drawing/2014/main" id="{D26B9816-B791-4FCB-AE6F-85EF17B3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20" y="875362"/>
            <a:ext cx="9720072" cy="8215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 dirty="0"/>
              <a:t>L’hegemonia POLÍTICA de la lliga</a:t>
            </a:r>
          </a:p>
        </p:txBody>
      </p:sp>
      <p:pic>
        <p:nvPicPr>
          <p:cNvPr id="12" name="Imatge 11" descr="Imatge que conté banc, arbre, exterior, edifici&#10;&#10;Descripció generada automàticament">
            <a:extLst>
              <a:ext uri="{FF2B5EF4-FFF2-40B4-BE49-F238E27FC236}">
                <a16:creationId xmlns:a16="http://schemas.microsoft.com/office/drawing/2014/main" id="{658AD965-4ED7-48A3-BC09-29C854367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50" y="2772088"/>
            <a:ext cx="4742858" cy="3210550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6FF5793B-BA0F-451E-A526-3F329FC7C746}"/>
              </a:ext>
            </a:extLst>
          </p:cNvPr>
          <p:cNvSpPr txBox="1"/>
          <p:nvPr/>
        </p:nvSpPr>
        <p:spPr>
          <a:xfrm>
            <a:off x="918620" y="1890821"/>
            <a:ext cx="10947088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La Lliga Regionalista es va consolidar com la gran força política del catalanisme burgès i conservador del primer terç del segle XX.</a:t>
            </a:r>
          </a:p>
        </p:txBody>
      </p:sp>
      <p:cxnSp>
        <p:nvCxnSpPr>
          <p:cNvPr id="14" name="Connector recte 13">
            <a:extLst>
              <a:ext uri="{FF2B5EF4-FFF2-40B4-BE49-F238E27FC236}">
                <a16:creationId xmlns:a16="http://schemas.microsoft.com/office/drawing/2014/main" id="{334A0AB0-1A85-421C-B023-DF67D6932745}"/>
              </a:ext>
            </a:extLst>
          </p:cNvPr>
          <p:cNvCxnSpPr>
            <a:cxnSpLocks/>
          </p:cNvCxnSpPr>
          <p:nvPr/>
        </p:nvCxnSpPr>
        <p:spPr>
          <a:xfrm>
            <a:off x="545123" y="2244764"/>
            <a:ext cx="0" cy="337361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FFC0BA38-0EA2-4466-BC2A-C36276AEFAC5}"/>
              </a:ext>
            </a:extLst>
          </p:cNvPr>
          <p:cNvSpPr txBox="1"/>
          <p:nvPr/>
        </p:nvSpPr>
        <p:spPr>
          <a:xfrm>
            <a:off x="918620" y="2936363"/>
            <a:ext cx="5985211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La Lliga va dominar l’escena política catalana fins a l’època de la dictadura de Primo de Rivera (1923 – 1930) i l’arribada de la II República (1931).</a:t>
            </a: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D0B8033E-FAC2-48C0-B5EE-79CE0E88C632}"/>
              </a:ext>
            </a:extLst>
          </p:cNvPr>
          <p:cNvSpPr txBox="1"/>
          <p:nvPr/>
        </p:nvSpPr>
        <p:spPr>
          <a:xfrm>
            <a:off x="918619" y="4054863"/>
            <a:ext cx="5985211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Les seves bases foren sobretot les classes benestants de la mitjana i petita burgesia catalana: industrials, comerciants, empresaris, professional liberals urbans ...</a:t>
            </a:r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29042815-BD4A-4B4C-96EA-DD23EC8AA625}"/>
              </a:ext>
            </a:extLst>
          </p:cNvPr>
          <p:cNvSpPr txBox="1"/>
          <p:nvPr/>
        </p:nvSpPr>
        <p:spPr>
          <a:xfrm>
            <a:off x="918619" y="5173363"/>
            <a:ext cx="5985211" cy="132343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La Lliga també va tenir una forta implantació en l’àmbit rural, amb un important arrelament entre els grans i mitjans propietaris de terres de les comarques interiors de Catalunya. 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444C4AD1-57B7-45E9-A53C-498400BA7DAB}"/>
              </a:ext>
            </a:extLst>
          </p:cNvPr>
          <p:cNvSpPr txBox="1"/>
          <p:nvPr/>
        </p:nvSpPr>
        <p:spPr>
          <a:xfrm>
            <a:off x="7277325" y="6072549"/>
            <a:ext cx="430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/>
              <a:t>Un míting de la Lliga a Tarragona.</a:t>
            </a:r>
          </a:p>
        </p:txBody>
      </p:sp>
      <p:cxnSp>
        <p:nvCxnSpPr>
          <p:cNvPr id="21" name="Connector recte 20">
            <a:extLst>
              <a:ext uri="{FF2B5EF4-FFF2-40B4-BE49-F238E27FC236}">
                <a16:creationId xmlns:a16="http://schemas.microsoft.com/office/drawing/2014/main" id="{E2AC89A4-7843-4796-9F02-F43A528A587F}"/>
              </a:ext>
            </a:extLst>
          </p:cNvPr>
          <p:cNvCxnSpPr>
            <a:endCxn id="15" idx="1"/>
          </p:cNvCxnSpPr>
          <p:nvPr/>
        </p:nvCxnSpPr>
        <p:spPr>
          <a:xfrm>
            <a:off x="545123" y="3444194"/>
            <a:ext cx="373497" cy="1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recte 22">
            <a:extLst>
              <a:ext uri="{FF2B5EF4-FFF2-40B4-BE49-F238E27FC236}">
                <a16:creationId xmlns:a16="http://schemas.microsoft.com/office/drawing/2014/main" id="{0F92DCBA-5530-4804-B1EC-CA11B30595EA}"/>
              </a:ext>
            </a:extLst>
          </p:cNvPr>
          <p:cNvCxnSpPr>
            <a:endCxn id="16" idx="1"/>
          </p:cNvCxnSpPr>
          <p:nvPr/>
        </p:nvCxnSpPr>
        <p:spPr>
          <a:xfrm>
            <a:off x="545123" y="4562694"/>
            <a:ext cx="373496" cy="1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recte 24">
            <a:extLst>
              <a:ext uri="{FF2B5EF4-FFF2-40B4-BE49-F238E27FC236}">
                <a16:creationId xmlns:a16="http://schemas.microsoft.com/office/drawing/2014/main" id="{9CD5CF19-B720-400F-B83C-5C385033E3F6}"/>
              </a:ext>
            </a:extLst>
          </p:cNvPr>
          <p:cNvCxnSpPr>
            <a:cxnSpLocks/>
          </p:cNvCxnSpPr>
          <p:nvPr/>
        </p:nvCxnSpPr>
        <p:spPr>
          <a:xfrm>
            <a:off x="545123" y="5618375"/>
            <a:ext cx="37349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2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0" y="279396"/>
            <a:ext cx="1831161" cy="474520"/>
          </a:xfrm>
          <a:prstGeom prst="rect">
            <a:avLst/>
          </a:prstGeom>
        </p:spPr>
      </p:pic>
      <p:pic>
        <p:nvPicPr>
          <p:cNvPr id="3" name="Imatge 2" descr="Imatge que conté text, diari&#10;&#10;Descripció generada automàticament">
            <a:extLst>
              <a:ext uri="{FF2B5EF4-FFF2-40B4-BE49-F238E27FC236}">
                <a16:creationId xmlns:a16="http://schemas.microsoft.com/office/drawing/2014/main" id="{4D4465BA-A90A-4025-AC7D-FBEE926EA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93" y="1894788"/>
            <a:ext cx="4540390" cy="29207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7BE3C0-39FA-463E-AC30-78A874C4FC0A}"/>
              </a:ext>
            </a:extLst>
          </p:cNvPr>
          <p:cNvSpPr/>
          <p:nvPr/>
        </p:nvSpPr>
        <p:spPr>
          <a:xfrm>
            <a:off x="442517" y="1894788"/>
            <a:ext cx="2912883" cy="32711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  <a:p>
            <a:pPr algn="ctr"/>
            <a:endParaRPr lang="ca-ES" dirty="0"/>
          </a:p>
          <a:p>
            <a:r>
              <a:rPr lang="ca-ES" sz="2000" dirty="0"/>
              <a:t>Es considera a la Lliga com el primer partit polític “modern” d’Espanya, dotat d’una estructura i d’una organització que la convertien en una força dinàmica i eficaç.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0DFC0E43-5F7B-49AA-BAF3-273623447F79}"/>
              </a:ext>
            </a:extLst>
          </p:cNvPr>
          <p:cNvSpPr txBox="1"/>
          <p:nvPr/>
        </p:nvSpPr>
        <p:spPr>
          <a:xfrm>
            <a:off x="565066" y="2004678"/>
            <a:ext cx="26677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>
                <a:solidFill>
                  <a:schemeClr val="accent6">
                    <a:lumMod val="75000"/>
                  </a:schemeClr>
                </a:solidFill>
              </a:rPr>
              <a:t>Una organització eficient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98F88A-53A1-4E27-A3BE-FE42885E5E5F}"/>
              </a:ext>
            </a:extLst>
          </p:cNvPr>
          <p:cNvSpPr/>
          <p:nvPr/>
        </p:nvSpPr>
        <p:spPr>
          <a:xfrm>
            <a:off x="3758118" y="1894788"/>
            <a:ext cx="2912883" cy="32711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  <a:p>
            <a:pPr algn="ctr"/>
            <a:endParaRPr lang="ca-ES" dirty="0"/>
          </a:p>
          <a:p>
            <a:r>
              <a:rPr lang="ca-ES" sz="2000" dirty="0"/>
              <a:t>El partit disposava d’un sistema d’afiliació i de representació interna, de fonaments estatutaris, d’una organització electoral i de casals del partit a tot el territori català.</a:t>
            </a: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97CE81CB-1C98-4D4A-AA7A-B729A7F446F8}"/>
              </a:ext>
            </a:extLst>
          </p:cNvPr>
          <p:cNvSpPr txBox="1"/>
          <p:nvPr/>
        </p:nvSpPr>
        <p:spPr>
          <a:xfrm>
            <a:off x="3880667" y="2004678"/>
            <a:ext cx="26677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solidFill>
                  <a:schemeClr val="accent6">
                    <a:lumMod val="75000"/>
                  </a:schemeClr>
                </a:solidFill>
              </a:rPr>
              <a:t>Afiliats i Estatuts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4FAB2E-268B-4ACF-A3EF-0E0062E4EC0F}"/>
              </a:ext>
            </a:extLst>
          </p:cNvPr>
          <p:cNvSpPr/>
          <p:nvPr/>
        </p:nvSpPr>
        <p:spPr>
          <a:xfrm>
            <a:off x="442516" y="5363852"/>
            <a:ext cx="9917542" cy="13451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000" dirty="0"/>
              <a:t>Els líders més carismàtics i coneguts de la Lliga Regionalista foren Francesc Cambó, Enric Prat de la Riba, Joan Ventosa i Ramon d’Abadal. Cambó i Ventosa van arribar a ser ministres en diferents Governs del regnat d’Alfons XIII, i Enric Prat de la Riba va ser president de la Mancomunitat de Catalunya.</a:t>
            </a:r>
          </a:p>
        </p:txBody>
      </p:sp>
      <p:sp>
        <p:nvSpPr>
          <p:cNvPr id="13" name="Títol 12">
            <a:extLst>
              <a:ext uri="{FF2B5EF4-FFF2-40B4-BE49-F238E27FC236}">
                <a16:creationId xmlns:a16="http://schemas.microsoft.com/office/drawing/2014/main" id="{D57A6C87-5F85-4A1C-98B6-0858FF0B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01" y="878933"/>
            <a:ext cx="8374396" cy="80052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 dirty="0"/>
              <a:t>La lliga, un partit polític “modern”</a:t>
            </a:r>
          </a:p>
        </p:txBody>
      </p:sp>
      <p:cxnSp>
        <p:nvCxnSpPr>
          <p:cNvPr id="15" name="Connector recte 14">
            <a:extLst>
              <a:ext uri="{FF2B5EF4-FFF2-40B4-BE49-F238E27FC236}">
                <a16:creationId xmlns:a16="http://schemas.microsoft.com/office/drawing/2014/main" id="{D4A151FB-41BE-496E-A9CF-FF96D13A9D72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355400" y="3530339"/>
            <a:ext cx="402718" cy="0"/>
          </a:xfrm>
          <a:prstGeom prst="line">
            <a:avLst/>
          </a:prstGeom>
          <a:ln w="44450">
            <a:solidFill>
              <a:schemeClr val="accent6">
                <a:lumMod val="50000"/>
              </a:schemeClr>
            </a:solidFill>
            <a:headEnd type="oval" w="sm" len="med"/>
            <a:tailEnd type="oval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recte 16">
            <a:extLst>
              <a:ext uri="{FF2B5EF4-FFF2-40B4-BE49-F238E27FC236}">
                <a16:creationId xmlns:a16="http://schemas.microsoft.com/office/drawing/2014/main" id="{BC6560C5-0F8D-4207-B59A-756A6640B45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898959" y="5165889"/>
            <a:ext cx="0" cy="197963"/>
          </a:xfrm>
          <a:prstGeom prst="line">
            <a:avLst/>
          </a:prstGeom>
          <a:ln w="44450">
            <a:solidFill>
              <a:schemeClr val="accent6">
                <a:lumMod val="50000"/>
              </a:schemeClr>
            </a:solidFill>
            <a:headEnd type="oval" w="sm" len="med"/>
            <a:tailEnd type="oval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recte 19">
            <a:extLst>
              <a:ext uri="{FF2B5EF4-FFF2-40B4-BE49-F238E27FC236}">
                <a16:creationId xmlns:a16="http://schemas.microsoft.com/office/drawing/2014/main" id="{E4E3E60B-1738-4AEC-A3AE-D66E5FE5E11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214560" y="5165889"/>
            <a:ext cx="0" cy="197963"/>
          </a:xfrm>
          <a:prstGeom prst="line">
            <a:avLst/>
          </a:prstGeom>
          <a:ln w="44450">
            <a:solidFill>
              <a:schemeClr val="accent6">
                <a:lumMod val="50000"/>
              </a:schemeClr>
            </a:solidFill>
            <a:headEnd type="oval" w="sm" len="med"/>
            <a:tailEnd type="oval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8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0" y="279396"/>
            <a:ext cx="1831161" cy="474520"/>
          </a:xfrm>
          <a:prstGeom prst="rect">
            <a:avLst/>
          </a:prstGeom>
        </p:spPr>
      </p:pic>
      <p:sp>
        <p:nvSpPr>
          <p:cNvPr id="4" name="Títol 3">
            <a:extLst>
              <a:ext uri="{FF2B5EF4-FFF2-40B4-BE49-F238E27FC236}">
                <a16:creationId xmlns:a16="http://schemas.microsoft.com/office/drawing/2014/main" id="{D26B9816-B791-4FCB-AE6F-85EF17B3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20" y="875362"/>
            <a:ext cx="9720072" cy="8215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/>
              <a:t>El projecte polític de la lliga</a:t>
            </a:r>
            <a:endParaRPr lang="ca-ES" dirty="0"/>
          </a:p>
        </p:txBody>
      </p:sp>
      <p:pic>
        <p:nvPicPr>
          <p:cNvPr id="6" name="Imatge 5" descr="Imatge que conté home, persona, paret&#10;&#10;Descripció generada automàticament">
            <a:extLst>
              <a:ext uri="{FF2B5EF4-FFF2-40B4-BE49-F238E27FC236}">
                <a16:creationId xmlns:a16="http://schemas.microsoft.com/office/drawing/2014/main" id="{B4E5593D-2D23-4DF1-8FBC-A475DD4E5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1" y="1882737"/>
            <a:ext cx="2628697" cy="3817294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77D8BBA4-67F1-4F82-92DD-4D7931AF83B0}"/>
              </a:ext>
            </a:extLst>
          </p:cNvPr>
          <p:cNvSpPr txBox="1"/>
          <p:nvPr/>
        </p:nvSpPr>
        <p:spPr>
          <a:xfrm>
            <a:off x="3472962" y="1882736"/>
            <a:ext cx="8343900" cy="101566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El projecte polític de la Lliga es basà en la reivindicació autonomista, la denúncia contra la corrupció política del Govern i en favor del reformisme polític i modernització de l’Estat.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31771B89-6A79-4F13-B785-14EB4E334885}"/>
              </a:ext>
            </a:extLst>
          </p:cNvPr>
          <p:cNvSpPr txBox="1"/>
          <p:nvPr/>
        </p:nvSpPr>
        <p:spPr>
          <a:xfrm>
            <a:off x="3460725" y="3084220"/>
            <a:ext cx="8343900" cy="7078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La Lliga també va posar en el centre del seu projecte la defensa dels interessos econòmics de les classes benestants de la burgesia i del proteccionisme.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999C7D6A-E406-43BE-B798-3277294C1BDE}"/>
              </a:ext>
            </a:extLst>
          </p:cNvPr>
          <p:cNvSpPr txBox="1"/>
          <p:nvPr/>
        </p:nvSpPr>
        <p:spPr>
          <a:xfrm>
            <a:off x="3472962" y="3977927"/>
            <a:ext cx="8343900" cy="1015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També fou una ferma defensora de l’ordre públic, davant la inquietant activitat del moviment obrer a Catalunya i l’expansió de l’internacionalisme anarquista entre el proletariat català.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A3395D09-141B-4421-ACBA-DA4E2675FA01}"/>
              </a:ext>
            </a:extLst>
          </p:cNvPr>
          <p:cNvSpPr txBox="1"/>
          <p:nvPr/>
        </p:nvSpPr>
        <p:spPr>
          <a:xfrm>
            <a:off x="3472962" y="5179411"/>
            <a:ext cx="8343900" cy="101566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La lliga va manifestar des del primer moment una clara voluntat d’intervenció en la política espanyola i d’influència i cooperació envers la governabilitat de l’Estat.</a:t>
            </a: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0821F62F-965C-4AEB-97C6-53519CF7BA58}"/>
              </a:ext>
            </a:extLst>
          </p:cNvPr>
          <p:cNvSpPr txBox="1"/>
          <p:nvPr/>
        </p:nvSpPr>
        <p:spPr>
          <a:xfrm>
            <a:off x="485042" y="5839684"/>
            <a:ext cx="26286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i="1" dirty="0"/>
              <a:t>Francesc Cambó i Batlle</a:t>
            </a:r>
          </a:p>
          <a:p>
            <a:r>
              <a:rPr lang="ca-ES" i="1" dirty="0"/>
              <a:t>(1876 – 1947)</a:t>
            </a:r>
          </a:p>
        </p:txBody>
      </p:sp>
    </p:spTree>
    <p:extLst>
      <p:ext uri="{BB962C8B-B14F-4D97-AF65-F5344CB8AC3E}">
        <p14:creationId xmlns:p14="http://schemas.microsoft.com/office/powerpoint/2010/main" val="12648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D26B9816-B791-4FCB-AE6F-85EF17B3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>
                <a:solidFill>
                  <a:srgbClr val="FFFFFF"/>
                </a:solidFill>
              </a:rPr>
              <a:t>Els incidents del “cu-cut!”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tge 2" descr="Imatge que conté text, llibre&#10;&#10;Descripció generada automàticament">
            <a:extLst>
              <a:ext uri="{FF2B5EF4-FFF2-40B4-BE49-F238E27FC236}">
                <a16:creationId xmlns:a16="http://schemas.microsoft.com/office/drawing/2014/main" id="{9175328E-7C24-4634-828C-E5738C878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63" y="992972"/>
            <a:ext cx="5459470" cy="53639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0" y="279396"/>
            <a:ext cx="1831161" cy="474520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16969F1E-40D0-493B-8108-8881F4B66A95}"/>
              </a:ext>
            </a:extLst>
          </p:cNvPr>
          <p:cNvSpPr txBox="1"/>
          <p:nvPr/>
        </p:nvSpPr>
        <p:spPr>
          <a:xfrm>
            <a:off x="292220" y="4064454"/>
            <a:ext cx="4884107" cy="2554545"/>
          </a:xfrm>
          <a:custGeom>
            <a:avLst/>
            <a:gdLst>
              <a:gd name="connsiteX0" fmla="*/ 0 w 4884107"/>
              <a:gd name="connsiteY0" fmla="*/ 0 h 2554545"/>
              <a:gd name="connsiteX1" fmla="*/ 542679 w 4884107"/>
              <a:gd name="connsiteY1" fmla="*/ 0 h 2554545"/>
              <a:gd name="connsiteX2" fmla="*/ 1134198 w 4884107"/>
              <a:gd name="connsiteY2" fmla="*/ 0 h 2554545"/>
              <a:gd name="connsiteX3" fmla="*/ 1774559 w 4884107"/>
              <a:gd name="connsiteY3" fmla="*/ 0 h 2554545"/>
              <a:gd name="connsiteX4" fmla="*/ 2366079 w 4884107"/>
              <a:gd name="connsiteY4" fmla="*/ 0 h 2554545"/>
              <a:gd name="connsiteX5" fmla="*/ 2762234 w 4884107"/>
              <a:gd name="connsiteY5" fmla="*/ 0 h 2554545"/>
              <a:gd name="connsiteX6" fmla="*/ 3158389 w 4884107"/>
              <a:gd name="connsiteY6" fmla="*/ 0 h 2554545"/>
              <a:gd name="connsiteX7" fmla="*/ 3603386 w 4884107"/>
              <a:gd name="connsiteY7" fmla="*/ 0 h 2554545"/>
              <a:gd name="connsiteX8" fmla="*/ 3999541 w 4884107"/>
              <a:gd name="connsiteY8" fmla="*/ 0 h 2554545"/>
              <a:gd name="connsiteX9" fmla="*/ 4884107 w 4884107"/>
              <a:gd name="connsiteY9" fmla="*/ 0 h 2554545"/>
              <a:gd name="connsiteX10" fmla="*/ 4884107 w 4884107"/>
              <a:gd name="connsiteY10" fmla="*/ 434273 h 2554545"/>
              <a:gd name="connsiteX11" fmla="*/ 4884107 w 4884107"/>
              <a:gd name="connsiteY11" fmla="*/ 945182 h 2554545"/>
              <a:gd name="connsiteX12" fmla="*/ 4884107 w 4884107"/>
              <a:gd name="connsiteY12" fmla="*/ 1507182 h 2554545"/>
              <a:gd name="connsiteX13" fmla="*/ 4884107 w 4884107"/>
              <a:gd name="connsiteY13" fmla="*/ 1992545 h 2554545"/>
              <a:gd name="connsiteX14" fmla="*/ 4884107 w 4884107"/>
              <a:gd name="connsiteY14" fmla="*/ 2554545 h 2554545"/>
              <a:gd name="connsiteX15" fmla="*/ 4487952 w 4884107"/>
              <a:gd name="connsiteY15" fmla="*/ 2554545 h 2554545"/>
              <a:gd name="connsiteX16" fmla="*/ 3896432 w 4884107"/>
              <a:gd name="connsiteY16" fmla="*/ 2554545 h 2554545"/>
              <a:gd name="connsiteX17" fmla="*/ 3402595 w 4884107"/>
              <a:gd name="connsiteY17" fmla="*/ 2554545 h 2554545"/>
              <a:gd name="connsiteX18" fmla="*/ 2811075 w 4884107"/>
              <a:gd name="connsiteY18" fmla="*/ 2554545 h 2554545"/>
              <a:gd name="connsiteX19" fmla="*/ 2268396 w 4884107"/>
              <a:gd name="connsiteY19" fmla="*/ 2554545 h 2554545"/>
              <a:gd name="connsiteX20" fmla="*/ 1774559 w 4884107"/>
              <a:gd name="connsiteY20" fmla="*/ 2554545 h 2554545"/>
              <a:gd name="connsiteX21" fmla="*/ 1378404 w 4884107"/>
              <a:gd name="connsiteY21" fmla="*/ 2554545 h 2554545"/>
              <a:gd name="connsiteX22" fmla="*/ 738043 w 4884107"/>
              <a:gd name="connsiteY22" fmla="*/ 2554545 h 2554545"/>
              <a:gd name="connsiteX23" fmla="*/ 0 w 4884107"/>
              <a:gd name="connsiteY23" fmla="*/ 2554545 h 2554545"/>
              <a:gd name="connsiteX24" fmla="*/ 0 w 4884107"/>
              <a:gd name="connsiteY24" fmla="*/ 1992545 h 2554545"/>
              <a:gd name="connsiteX25" fmla="*/ 0 w 4884107"/>
              <a:gd name="connsiteY25" fmla="*/ 1532727 h 2554545"/>
              <a:gd name="connsiteX26" fmla="*/ 0 w 4884107"/>
              <a:gd name="connsiteY26" fmla="*/ 970727 h 2554545"/>
              <a:gd name="connsiteX27" fmla="*/ 0 w 4884107"/>
              <a:gd name="connsiteY27" fmla="*/ 510909 h 2554545"/>
              <a:gd name="connsiteX28" fmla="*/ 0 w 4884107"/>
              <a:gd name="connsiteY28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884107" h="2554545" extrusionOk="0">
                <a:moveTo>
                  <a:pt x="0" y="0"/>
                </a:moveTo>
                <a:cubicBezTo>
                  <a:pt x="218378" y="-21086"/>
                  <a:pt x="350024" y="17723"/>
                  <a:pt x="542679" y="0"/>
                </a:cubicBezTo>
                <a:cubicBezTo>
                  <a:pt x="735334" y="-17723"/>
                  <a:pt x="865180" y="26454"/>
                  <a:pt x="1134198" y="0"/>
                </a:cubicBezTo>
                <a:cubicBezTo>
                  <a:pt x="1403216" y="-26454"/>
                  <a:pt x="1617376" y="46085"/>
                  <a:pt x="1774559" y="0"/>
                </a:cubicBezTo>
                <a:cubicBezTo>
                  <a:pt x="1931742" y="-46085"/>
                  <a:pt x="2130515" y="33639"/>
                  <a:pt x="2366079" y="0"/>
                </a:cubicBezTo>
                <a:cubicBezTo>
                  <a:pt x="2601643" y="-33639"/>
                  <a:pt x="2676173" y="43193"/>
                  <a:pt x="2762234" y="0"/>
                </a:cubicBezTo>
                <a:cubicBezTo>
                  <a:pt x="2848296" y="-43193"/>
                  <a:pt x="3044337" y="34819"/>
                  <a:pt x="3158389" y="0"/>
                </a:cubicBezTo>
                <a:cubicBezTo>
                  <a:pt x="3272441" y="-34819"/>
                  <a:pt x="3466518" y="28972"/>
                  <a:pt x="3603386" y="0"/>
                </a:cubicBezTo>
                <a:cubicBezTo>
                  <a:pt x="3740254" y="-28972"/>
                  <a:pt x="3900274" y="22559"/>
                  <a:pt x="3999541" y="0"/>
                </a:cubicBezTo>
                <a:cubicBezTo>
                  <a:pt x="4098808" y="-22559"/>
                  <a:pt x="4505479" y="17355"/>
                  <a:pt x="4884107" y="0"/>
                </a:cubicBezTo>
                <a:cubicBezTo>
                  <a:pt x="4912987" y="100589"/>
                  <a:pt x="4883034" y="297538"/>
                  <a:pt x="4884107" y="434273"/>
                </a:cubicBezTo>
                <a:cubicBezTo>
                  <a:pt x="4885180" y="571008"/>
                  <a:pt x="4867991" y="790556"/>
                  <a:pt x="4884107" y="945182"/>
                </a:cubicBezTo>
                <a:cubicBezTo>
                  <a:pt x="4900223" y="1099808"/>
                  <a:pt x="4850948" y="1312216"/>
                  <a:pt x="4884107" y="1507182"/>
                </a:cubicBezTo>
                <a:cubicBezTo>
                  <a:pt x="4917266" y="1702148"/>
                  <a:pt x="4838441" y="1750577"/>
                  <a:pt x="4884107" y="1992545"/>
                </a:cubicBezTo>
                <a:cubicBezTo>
                  <a:pt x="4929773" y="2234513"/>
                  <a:pt x="4835638" y="2324077"/>
                  <a:pt x="4884107" y="2554545"/>
                </a:cubicBezTo>
                <a:cubicBezTo>
                  <a:pt x="4804837" y="2580643"/>
                  <a:pt x="4616447" y="2510097"/>
                  <a:pt x="4487952" y="2554545"/>
                </a:cubicBezTo>
                <a:cubicBezTo>
                  <a:pt x="4359457" y="2598993"/>
                  <a:pt x="4061982" y="2529051"/>
                  <a:pt x="3896432" y="2554545"/>
                </a:cubicBezTo>
                <a:cubicBezTo>
                  <a:pt x="3730882" y="2580039"/>
                  <a:pt x="3541119" y="2526774"/>
                  <a:pt x="3402595" y="2554545"/>
                </a:cubicBezTo>
                <a:cubicBezTo>
                  <a:pt x="3264071" y="2582316"/>
                  <a:pt x="3000375" y="2503687"/>
                  <a:pt x="2811075" y="2554545"/>
                </a:cubicBezTo>
                <a:cubicBezTo>
                  <a:pt x="2621775" y="2605403"/>
                  <a:pt x="2529426" y="2550185"/>
                  <a:pt x="2268396" y="2554545"/>
                </a:cubicBezTo>
                <a:cubicBezTo>
                  <a:pt x="2007366" y="2558905"/>
                  <a:pt x="1996595" y="2506366"/>
                  <a:pt x="1774559" y="2554545"/>
                </a:cubicBezTo>
                <a:cubicBezTo>
                  <a:pt x="1552523" y="2602724"/>
                  <a:pt x="1557520" y="2526578"/>
                  <a:pt x="1378404" y="2554545"/>
                </a:cubicBezTo>
                <a:cubicBezTo>
                  <a:pt x="1199289" y="2582512"/>
                  <a:pt x="1040595" y="2491891"/>
                  <a:pt x="738043" y="2554545"/>
                </a:cubicBezTo>
                <a:cubicBezTo>
                  <a:pt x="435491" y="2617199"/>
                  <a:pt x="352615" y="2470046"/>
                  <a:pt x="0" y="2554545"/>
                </a:cubicBezTo>
                <a:cubicBezTo>
                  <a:pt x="-35724" y="2373544"/>
                  <a:pt x="899" y="2120269"/>
                  <a:pt x="0" y="1992545"/>
                </a:cubicBezTo>
                <a:cubicBezTo>
                  <a:pt x="-899" y="1864821"/>
                  <a:pt x="29823" y="1640640"/>
                  <a:pt x="0" y="1532727"/>
                </a:cubicBezTo>
                <a:cubicBezTo>
                  <a:pt x="-29823" y="1424814"/>
                  <a:pt x="56197" y="1107743"/>
                  <a:pt x="0" y="970727"/>
                </a:cubicBezTo>
                <a:cubicBezTo>
                  <a:pt x="-56197" y="833711"/>
                  <a:pt x="6719" y="664500"/>
                  <a:pt x="0" y="510909"/>
                </a:cubicBezTo>
                <a:cubicBezTo>
                  <a:pt x="-6719" y="357318"/>
                  <a:pt x="60687" y="19559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88701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accent2">
                    <a:lumMod val="50000"/>
                  </a:schemeClr>
                </a:solidFill>
              </a:rPr>
              <a:t>Es van produir la nit del </a:t>
            </a:r>
            <a:r>
              <a:rPr lang="ca-ES" sz="2000" u="sng" dirty="0">
                <a:solidFill>
                  <a:schemeClr val="accent2">
                    <a:lumMod val="50000"/>
                  </a:schemeClr>
                </a:solidFill>
              </a:rPr>
              <a:t>25 de novembre </a:t>
            </a:r>
            <a:r>
              <a:rPr lang="ca-ES" sz="2000" dirty="0">
                <a:solidFill>
                  <a:schemeClr val="accent2">
                    <a:lumMod val="50000"/>
                  </a:schemeClr>
                </a:solidFill>
              </a:rPr>
              <a:t>de 1905, quan un grup d’oficials de l’Exèrcit destinats a Barcelona van assaltar i incendiar la seu del setmanari satíric </a:t>
            </a:r>
            <a:r>
              <a:rPr lang="ca-ES" sz="2000" b="1" i="1" dirty="0">
                <a:solidFill>
                  <a:schemeClr val="accent2">
                    <a:lumMod val="50000"/>
                  </a:schemeClr>
                </a:solidFill>
              </a:rPr>
              <a:t>Cu-Cut!</a:t>
            </a:r>
            <a:r>
              <a:rPr lang="ca-ES" sz="2000" dirty="0">
                <a:solidFill>
                  <a:schemeClr val="accent2">
                    <a:lumMod val="50000"/>
                  </a:schemeClr>
                </a:solidFill>
              </a:rPr>
              <a:t> i altres locals com el de </a:t>
            </a:r>
            <a:r>
              <a:rPr lang="ca-ES" sz="2000" b="1" i="1" dirty="0">
                <a:solidFill>
                  <a:schemeClr val="accent2">
                    <a:lumMod val="50000"/>
                  </a:schemeClr>
                </a:solidFill>
              </a:rPr>
              <a:t>La Veu de Catalunya</a:t>
            </a:r>
            <a:r>
              <a:rPr lang="ca-ES" sz="2000" dirty="0">
                <a:solidFill>
                  <a:schemeClr val="accent2">
                    <a:lumMod val="50000"/>
                  </a:schemeClr>
                </a:solidFill>
              </a:rPr>
              <a:t>, per l’ofensa per la publicació d’un acudit que ironitzava sobre la incapacitat dels militars espanyols d’obtenir “victòries” ...</a:t>
            </a:r>
          </a:p>
        </p:txBody>
      </p:sp>
      <p:sp>
        <p:nvSpPr>
          <p:cNvPr id="5" name="Crida: fletxa dreta 4">
            <a:extLst>
              <a:ext uri="{FF2B5EF4-FFF2-40B4-BE49-F238E27FC236}">
                <a16:creationId xmlns:a16="http://schemas.microsoft.com/office/drawing/2014/main" id="{0ACC50B5-B24E-482A-BAEB-7045AD655B62}"/>
              </a:ext>
            </a:extLst>
          </p:cNvPr>
          <p:cNvSpPr/>
          <p:nvPr/>
        </p:nvSpPr>
        <p:spPr>
          <a:xfrm>
            <a:off x="352245" y="1125415"/>
            <a:ext cx="5459470" cy="854999"/>
          </a:xfrm>
          <a:prstGeom prst="righ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L’acudit era obra del caricaturista Joan Garcia Junceda</a:t>
            </a:r>
          </a:p>
        </p:txBody>
      </p:sp>
    </p:spTree>
    <p:extLst>
      <p:ext uri="{BB962C8B-B14F-4D97-AF65-F5344CB8AC3E}">
        <p14:creationId xmlns:p14="http://schemas.microsoft.com/office/powerpoint/2010/main" val="24314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0" y="279396"/>
            <a:ext cx="1831161" cy="474520"/>
          </a:xfrm>
          <a:prstGeom prst="rect">
            <a:avLst/>
          </a:prstGeom>
        </p:spPr>
      </p:pic>
      <p:sp>
        <p:nvSpPr>
          <p:cNvPr id="4" name="Títol 3">
            <a:extLst>
              <a:ext uri="{FF2B5EF4-FFF2-40B4-BE49-F238E27FC236}">
                <a16:creationId xmlns:a16="http://schemas.microsoft.com/office/drawing/2014/main" id="{D26B9816-B791-4FCB-AE6F-85EF17B3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20" y="875362"/>
            <a:ext cx="9720072" cy="8215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 dirty="0"/>
              <a:t>LA “LEY DE JURISDICCIONES” de 1906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3A721F13-3B72-4E9A-A77C-C73DEC503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47" y="1818361"/>
            <a:ext cx="3473925" cy="4194667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1EC0682E-5D43-45E9-BD0B-0F0F5FC08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176" y="2334456"/>
            <a:ext cx="4313775" cy="13346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382A0A-A2D0-4655-A43C-C1D5A855B783}"/>
              </a:ext>
            </a:extLst>
          </p:cNvPr>
          <p:cNvSpPr/>
          <p:nvPr/>
        </p:nvSpPr>
        <p:spPr>
          <a:xfrm>
            <a:off x="7626175" y="3796642"/>
            <a:ext cx="4234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i="1" dirty="0">
                <a:solidFill>
                  <a:srgbClr val="000000"/>
                </a:solidFill>
                <a:latin typeface="Calibri" panose="020F0502020204030204" pitchFamily="34" charset="0"/>
              </a:rPr>
              <a:t>No</a:t>
            </a:r>
            <a:r>
              <a:rPr lang="es-ES" b="1" i="1" dirty="0">
                <a:solidFill>
                  <a:srgbClr val="000000"/>
                </a:solidFill>
                <a:latin typeface="Calibri" panose="020F0502020204030204" pitchFamily="34" charset="0"/>
              </a:rPr>
              <a:t>ti</a:t>
            </a:r>
            <a:r>
              <a:rPr lang="es-ES" i="1" dirty="0">
                <a:solidFill>
                  <a:srgbClr val="000000"/>
                </a:solidFill>
                <a:latin typeface="Calibri" panose="020F0502020204030204" pitchFamily="34" charset="0"/>
              </a:rPr>
              <a:t>cia de "ABC" del 26 de marzo de 1906. </a:t>
            </a:r>
            <a:endParaRPr lang="ca-E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4B41E-4A74-416E-B8F2-A77C7B133027}"/>
              </a:ext>
            </a:extLst>
          </p:cNvPr>
          <p:cNvSpPr/>
          <p:nvPr/>
        </p:nvSpPr>
        <p:spPr>
          <a:xfrm>
            <a:off x="445047" y="6013028"/>
            <a:ext cx="3483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solidFill>
                  <a:srgbClr val="000000"/>
                </a:solidFill>
                <a:latin typeface="Calibri" panose="020F0502020204030204" pitchFamily="34" charset="0"/>
              </a:rPr>
              <a:t>Editorial de "La </a:t>
            </a:r>
            <a:r>
              <a:rPr lang="es-E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Veu</a:t>
            </a:r>
            <a:r>
              <a:rPr lang="es-ES" i="1" dirty="0">
                <a:solidFill>
                  <a:srgbClr val="000000"/>
                </a:solidFill>
                <a:latin typeface="Calibri" panose="020F0502020204030204" pitchFamily="34" charset="0"/>
              </a:rPr>
              <a:t> de Catalunya", </a:t>
            </a:r>
          </a:p>
          <a:p>
            <a:r>
              <a:rPr lang="es-ES" i="1" dirty="0">
                <a:solidFill>
                  <a:srgbClr val="000000"/>
                </a:solidFill>
                <a:latin typeface="Calibri" panose="020F0502020204030204" pitchFamily="34" charset="0"/>
              </a:rPr>
              <a:t>del 24 de marzo de 1906 </a:t>
            </a:r>
            <a:endParaRPr lang="ca-ES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E4D1A842-0206-4EF0-9116-9595AE5A8052}"/>
              </a:ext>
            </a:extLst>
          </p:cNvPr>
          <p:cNvSpPr txBox="1"/>
          <p:nvPr/>
        </p:nvSpPr>
        <p:spPr>
          <a:xfrm>
            <a:off x="4079631" y="1818361"/>
            <a:ext cx="3358661" cy="286232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A les exigències expressades des de Catalunya que el Govern castigués als culpables dels assalts, li van seguir una campanya de recolzament als militars fins i tot pel propi Alfonso XIII. La publicació del </a:t>
            </a:r>
            <a:r>
              <a:rPr lang="ca-ES" sz="2000" i="1" dirty="0"/>
              <a:t>Cu-Cut!</a:t>
            </a:r>
            <a:r>
              <a:rPr lang="ca-ES" sz="2000" dirty="0"/>
              <a:t> fou suspesa per decret governamental. 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BC7116EA-9AA5-4D79-9201-1B42CDC5ACE8}"/>
              </a:ext>
            </a:extLst>
          </p:cNvPr>
          <p:cNvSpPr txBox="1"/>
          <p:nvPr/>
        </p:nvSpPr>
        <p:spPr>
          <a:xfrm>
            <a:off x="4099325" y="4846705"/>
            <a:ext cx="7647628" cy="163121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El mes de març de 1906, el Govern liberal presidit per Segismundo Moret va aconseguir l’aprovació a les Corts de la </a:t>
            </a:r>
            <a:r>
              <a:rPr lang="es-ES" sz="2000" b="1" i="1" dirty="0"/>
              <a:t>Ley de Jurisdicciones</a:t>
            </a:r>
            <a:r>
              <a:rPr lang="ca-ES" sz="2000" dirty="0"/>
              <a:t>, que castigava amb l’aplicació del codi militar les ofenses contra l’Exèrcit.</a:t>
            </a:r>
          </a:p>
          <a:p>
            <a:r>
              <a:rPr lang="ca-ES" sz="2000" dirty="0"/>
              <a:t>Això fou entès als cercles catalanistes com una provocació i va portar a una gran campanya contra aquesta Llei a Catalunya.</a:t>
            </a:r>
          </a:p>
        </p:txBody>
      </p:sp>
    </p:spTree>
    <p:extLst>
      <p:ext uri="{BB962C8B-B14F-4D97-AF65-F5344CB8AC3E}">
        <p14:creationId xmlns:p14="http://schemas.microsoft.com/office/powerpoint/2010/main" val="12286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2139</TotalTime>
  <Words>1114</Words>
  <Application>Microsoft Office PowerPoint</Application>
  <PresentationFormat>Pantalla panoràmica</PresentationFormat>
  <Paragraphs>58</Paragraphs>
  <Slides>10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5" baseType="lpstr">
      <vt:lpstr>Calibri</vt:lpstr>
      <vt:lpstr>Tw Cen MT</vt:lpstr>
      <vt:lpstr>Tw Cen MT Condensed</vt:lpstr>
      <vt:lpstr>Wingdings 3</vt:lpstr>
      <vt:lpstr>Integral</vt:lpstr>
      <vt:lpstr>Presentació del PowerPoint</vt:lpstr>
      <vt:lpstr>La fundació de la lliga regionalista</vt:lpstr>
      <vt:lpstr>La veu de Catalunya </vt:lpstr>
      <vt:lpstr>Les eleccions municipals de 1901</vt:lpstr>
      <vt:lpstr>L’hegemonia POLÍTICA de la lliga</vt:lpstr>
      <vt:lpstr>La lliga, un partit polític “modern”</vt:lpstr>
      <vt:lpstr>El projecte polític de la lliga</vt:lpstr>
      <vt:lpstr>Els incidents del “cu-cut!”</vt:lpstr>
      <vt:lpstr>LA “LEY DE JURISDICCIONES” de 1906</vt:lpstr>
      <vt:lpstr>LA SOLIDARITAT CATALANA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Jordi Castellví</dc:creator>
  <cp:lastModifiedBy>Jordi Castellví</cp:lastModifiedBy>
  <cp:revision>60</cp:revision>
  <dcterms:created xsi:type="dcterms:W3CDTF">2019-08-13T15:56:32Z</dcterms:created>
  <dcterms:modified xsi:type="dcterms:W3CDTF">2019-10-24T17:39:46Z</dcterms:modified>
</cp:coreProperties>
</file>