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9FF"/>
    <a:srgbClr val="DBB7FF"/>
    <a:srgbClr val="C9A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F59A85E-A4D6-4317-ABC8-D9B49B0A9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6651B365-0E9C-48F5-B606-188155CB0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0F7DC47-B42B-4BC6-9FBF-9EA6C4F2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30/12/2019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99704E2-7326-46EF-B99F-B92A171F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214A6FF8-1AD9-4FB1-9A48-B4EC855E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072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BF102D0-725A-434E-AD44-CB143FCE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17614D7-FFED-4629-9B2C-132FF2CA1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69E7386-0438-44E6-B31E-97A011A9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30/12/2019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5B0762B-99E1-48BF-A805-E809B1DD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4E07D79-4BC2-4F90-8583-1BD48D72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85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D3BF7806-1E4B-4359-BDDF-5E44B8D4E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87560A60-B291-4DB1-BA41-464C551E1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E5389DC-1447-4373-B7A7-72796389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30/12/2019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45A21C7-6C3F-4AA4-80CA-0D6EA21D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3DE73EA-C525-42BE-9971-45FA20B6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502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D4065E9-FBB7-4686-BD95-6A47C63A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3B04160-8E8C-4DFF-BFED-CCE497843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0138E5E-DF1C-4A30-AA54-04724741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30/12/2019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63C064D-1042-44CD-B7E4-47F6B6E5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C34C685-5BD8-4659-94E0-61823783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70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A91028A-B7F5-4B19-8DE1-B1068FEA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2D32038-757A-41F6-B85B-B0F99D3E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2334C84C-73A3-4371-BB2C-EC3ECA79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30/12/2019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C12E4FB-9AF7-4284-B6EA-6C4615AA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A9E7EC4-F091-40F3-AAE5-1E57B57A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12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05A0D22-668C-4C51-B570-7FEF6975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13397CD-A319-4443-BB0D-DE8B8C052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606278DE-AE68-4627-9B70-A5F53D8CF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52FDA626-B787-46ED-8ADE-1CC24EE7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30/12/2019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7C42D47-CED8-4501-A1D9-F98C210E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5677AC0-CCF4-4E68-8D82-A9225B19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19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27265C9-283F-44E5-AB96-F8D2E102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58E2BE5-E5D5-4E7A-96C5-35786882A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9B1F6357-5B57-4F2F-A602-B2E4AF837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52D86958-0CD5-44F5-A809-9C9B359E8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F5D98F72-B743-4D5C-A397-BB1B8AB25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FBF9F8D7-84E9-4F28-A8B0-40B6113F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30/12/2019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CB29A4E0-20A7-4604-BFAD-15222FF9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E512FC03-8117-4CB3-ADFB-097483FC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56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135EFEC-7B47-4B8C-AAF2-217E55B7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02D69F68-1EBD-4E04-A72A-87E00E7F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30/12/2019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B1E79967-ADCA-46C4-8DB1-744EB086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BFF79B9F-2006-4759-BB31-712398B4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04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0399D07E-0BD6-4671-9DBF-55785087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30/12/2019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36F6F65D-7A3B-4DCB-B3D5-55ED86F3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D33D528E-F7EB-4B6A-A0A7-8AD6052E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41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A285C09-4FBC-417C-824F-B457F974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CF15E76-93DC-4930-8F00-D9A05687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51A6442-CCE8-42CA-B615-C01262259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CDE4772-4D3B-45B5-AF8D-05EF089F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30/12/2019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D270F18-2EB1-4A97-A073-5D60B3FC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6D857FE4-9DD0-47AB-BEBF-344C3CF1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01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536E65E-2F13-4656-A5A1-A2867B7B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663A335D-FC78-49EE-B35A-97160C1DB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C7FA6F48-B1D7-4A4D-B9AF-9921B2263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6039156A-541E-48B8-AF17-953F6C26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30/12/2019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6FE52AE-D419-48FF-A5CE-3046A929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89826FC-B94D-4AE0-9331-CA106808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694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A00761D9-A508-47EF-88C7-1452B55B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F1DD4C02-015D-4E02-806C-4BCA735B6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2B0EB34-985F-4B9B-89A9-F40CFDE3C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C18E2-DA08-4A25-97C4-651160A2E2B9}" type="datetimeFigureOut">
              <a:rPr lang="ca-ES" smtClean="0"/>
              <a:t>30/12/2019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45891CC-76B2-4DC9-975C-C0D15E479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7F41C3A-A715-4F72-8090-8E5D4344D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823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582F766E-25A4-48CD-BD99-8B2D684D1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1117"/>
            <a:ext cx="6618051" cy="1355750"/>
          </a:xfrm>
        </p:spPr>
        <p:txBody>
          <a:bodyPr>
            <a:normAutofit/>
          </a:bodyPr>
          <a:lstStyle/>
          <a:p>
            <a:pPr algn="l"/>
            <a:r>
              <a:rPr lang="ca-ES" sz="4600" b="1" dirty="0">
                <a:solidFill>
                  <a:srgbClr val="FF0000"/>
                </a:solidFill>
              </a:rPr>
              <a:t>LA SEGONA REPÚBLICA ESPANYOLA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57C34F10-6989-4ED4-9FAC-2964BF85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823"/>
            <a:ext cx="6618051" cy="911117"/>
          </a:xfrm>
        </p:spPr>
        <p:txBody>
          <a:bodyPr>
            <a:normAutofit/>
          </a:bodyPr>
          <a:lstStyle/>
          <a:p>
            <a:pPr algn="l"/>
            <a:r>
              <a:rPr lang="ca-ES" sz="2800" b="1" dirty="0">
                <a:solidFill>
                  <a:schemeClr val="accent2">
                    <a:lumMod val="75000"/>
                  </a:schemeClr>
                </a:solidFill>
              </a:rPr>
              <a:t>3. La Catalunya autònoma i el restabliment de la Generalitat</a:t>
            </a: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7E4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1ED4A0DB-C728-4516-889B-D826442A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1" y="119114"/>
            <a:ext cx="3400424" cy="5171748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6B9DF2F1-E84A-4E40-80D7-67A15F568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3" y="6078995"/>
            <a:ext cx="2220485" cy="5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386">
        <p14:gallery dir="l"/>
      </p:transition>
    </mc:Choice>
    <mc:Fallback xmlns="">
      <p:transition spd="slow" advTm="3238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4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tge 2" descr="Imatge que conté captura de pantalla&#10;&#10;Descripció generada automàticament">
            <a:extLst>
              <a:ext uri="{FF2B5EF4-FFF2-40B4-BE49-F238E27FC236}">
                <a16:creationId xmlns:a16="http://schemas.microsoft.com/office/drawing/2014/main" id="{85B5ABAC-A679-46F3-88C1-46D03F151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87130"/>
            <a:ext cx="8625526" cy="5822230"/>
          </a:xfrm>
          <a:prstGeom prst="rect">
            <a:avLst/>
          </a:prstGeom>
        </p:spPr>
      </p:pic>
      <p:pic>
        <p:nvPicPr>
          <p:cNvPr id="2" name="Imatge 1">
            <a:extLst>
              <a:ext uri="{FF2B5EF4-FFF2-40B4-BE49-F238E27FC236}">
                <a16:creationId xmlns:a16="http://schemas.microsoft.com/office/drawing/2014/main" id="{6C981696-32E6-4D07-A646-CFB366177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4131">
        <p14:gallery dir="l"/>
      </p:transition>
    </mc:Choice>
    <mc:Fallback xmlns="">
      <p:transition spd="slow" advTm="7413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5" y="402071"/>
            <a:ext cx="9367981" cy="715530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La proclamació de l’Estat Català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D5474D-D280-4892-9A80-124A4B641DFB}"/>
              </a:ext>
            </a:extLst>
          </p:cNvPr>
          <p:cNvSpPr txBox="1"/>
          <p:nvPr/>
        </p:nvSpPr>
        <p:spPr>
          <a:xfrm>
            <a:off x="374959" y="1269854"/>
            <a:ext cx="6793937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Francesc Macià, com a líder del partit triomfador a les eleccions del dia 12 (ERC), va proclamar des del balcó del Palau de la Diputació de la plaça Sant Jaume de Barcelona “la República Catalana com a Estat integrant de la Federació Ibèrica” (amb una fórmula que no respectava els acords signats l’any anterior al Pacte de Sant Sebastià).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31EC0536-D13B-4BEE-ABBB-1886C90BB987}"/>
              </a:ext>
            </a:extLst>
          </p:cNvPr>
          <p:cNvSpPr txBox="1"/>
          <p:nvPr/>
        </p:nvSpPr>
        <p:spPr>
          <a:xfrm>
            <a:off x="7854696" y="1269854"/>
            <a:ext cx="38862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Unes hores abans, Lluís Companys ja havia proclamat la </a:t>
            </a:r>
            <a:r>
              <a:rPr lang="ca-ES" b="1" dirty="0"/>
              <a:t>República Espanyola </a:t>
            </a:r>
            <a:r>
              <a:rPr lang="ca-ES" dirty="0"/>
              <a:t>des del balcó de l’Ajuntament de Barcelona.</a:t>
            </a:r>
          </a:p>
        </p:txBody>
      </p:sp>
      <p:pic>
        <p:nvPicPr>
          <p:cNvPr id="4" name="Imatge 3" descr="Imatge que conté edifici, exterior, foto, negre&#10;&#10;Descripció generada automàticament">
            <a:extLst>
              <a:ext uri="{FF2B5EF4-FFF2-40B4-BE49-F238E27FC236}">
                <a16:creationId xmlns:a16="http://schemas.microsoft.com/office/drawing/2014/main" id="{9F26AF48-C6FB-468A-B7BB-E5866E51E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9" y="2899436"/>
            <a:ext cx="4803028" cy="3455644"/>
          </a:xfrm>
          <a:prstGeom prst="rect">
            <a:avLst/>
          </a:prstGeom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5B9B081B-78FB-4150-A785-F255166F119B}"/>
              </a:ext>
            </a:extLst>
          </p:cNvPr>
          <p:cNvSpPr txBox="1"/>
          <p:nvPr/>
        </p:nvSpPr>
        <p:spPr>
          <a:xfrm>
            <a:off x="5505057" y="4877752"/>
            <a:ext cx="5434529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El govern provisional de la República Espanyola va enviar una delegació de 3 ministres (Fernando de los </a:t>
            </a:r>
            <a:r>
              <a:rPr lang="ca-ES" b="1" dirty="0" err="1">
                <a:solidFill>
                  <a:schemeClr val="accent2">
                    <a:lumMod val="50000"/>
                  </a:schemeClr>
                </a:solidFill>
              </a:rPr>
              <a:t>Rios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, Marcel·lí Domingo i Lluís Nicolau d’Olwer) per negociar amb Macià la solució a la crisi encetada en la naixent República.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matge 5" descr="Imatge que conté exterior, arbre, foto, persones&#10;&#10;Descripció generada automàticament">
            <a:extLst>
              <a:ext uri="{FF2B5EF4-FFF2-40B4-BE49-F238E27FC236}">
                <a16:creationId xmlns:a16="http://schemas.microsoft.com/office/drawing/2014/main" id="{E31DD941-C63A-4CDC-A53F-D2F95AB2D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90" y="2616404"/>
            <a:ext cx="3156906" cy="2115127"/>
          </a:xfrm>
          <a:prstGeom prst="rect">
            <a:avLst/>
          </a:prstGeom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562BBD56-8251-4028-96D4-315F6D38FBDF}"/>
              </a:ext>
            </a:extLst>
          </p:cNvPr>
          <p:cNvSpPr txBox="1"/>
          <p:nvPr/>
        </p:nvSpPr>
        <p:spPr>
          <a:xfrm>
            <a:off x="5595817" y="3862089"/>
            <a:ext cx="2836395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a-ES" sz="1400" dirty="0"/>
              <a:t>Celebracions per la proclamació de la República a Barcelona, el dia 14 d’abril </a:t>
            </a:r>
            <a:r>
              <a:rPr lang="ca-ES" sz="1400" dirty="0">
                <a:sym typeface="Wingdings" panose="05000000000000000000" pitchFamily="2" charset="2"/>
              </a:rPr>
              <a:t>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40174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593">
        <p14:gallery dir="l"/>
      </p:transition>
    </mc:Choice>
    <mc:Fallback xmlns="">
      <p:transition spd="slow" advTm="12059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5" y="402071"/>
            <a:ext cx="9367981" cy="715530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El restabliment de la Generalitat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D5474D-D280-4892-9A80-124A4B641DFB}"/>
              </a:ext>
            </a:extLst>
          </p:cNvPr>
          <p:cNvSpPr txBox="1"/>
          <p:nvPr/>
        </p:nvSpPr>
        <p:spPr>
          <a:xfrm>
            <a:off x="310951" y="1238678"/>
            <a:ext cx="11145224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Fruit de les negociacions entre Macià i la delegació del Govern espanyol, Macià va revocar la proclamació de l’Estat Català a canvi del compromís de l’aprovació d’un futur Estatut d’autonomia per a Catalunya i el restabliment d’una institució històrica d’autogovern: la GENERALITAT DE CATALUNYA.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31EC0536-D13B-4BEE-ABBB-1886C90BB987}"/>
              </a:ext>
            </a:extLst>
          </p:cNvPr>
          <p:cNvSpPr txBox="1"/>
          <p:nvPr/>
        </p:nvSpPr>
        <p:spPr>
          <a:xfrm>
            <a:off x="6860134" y="5609565"/>
            <a:ext cx="426292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sz="1600" dirty="0">
                <a:sym typeface="Wingdings" panose="05000000000000000000" pitchFamily="2" charset="2"/>
              </a:rPr>
              <a:t> </a:t>
            </a:r>
            <a:r>
              <a:rPr lang="ca-ES" sz="1600" dirty="0"/>
              <a:t>La seu de la Generalitat va retornar al seu edifici històric, el palau de la Plaça de Sant Jaume a Barcelona.</a:t>
            </a:r>
          </a:p>
        </p:txBody>
      </p:sp>
      <p:pic>
        <p:nvPicPr>
          <p:cNvPr id="4" name="Imatge 3" descr="Imatge que conté edifici, exterior, cel, edifici governamental&#10;&#10;Descripció generada automàticament">
            <a:extLst>
              <a:ext uri="{FF2B5EF4-FFF2-40B4-BE49-F238E27FC236}">
                <a16:creationId xmlns:a16="http://schemas.microsoft.com/office/drawing/2014/main" id="{D5BD8224-22F1-4BB9-AD80-A0943BBB4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1" y="2392945"/>
            <a:ext cx="6096000" cy="40629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E3752B-1C86-46AD-8824-16B40274600A}"/>
              </a:ext>
            </a:extLst>
          </p:cNvPr>
          <p:cNvSpPr/>
          <p:nvPr/>
        </p:nvSpPr>
        <p:spPr>
          <a:xfrm>
            <a:off x="7038108" y="2414611"/>
            <a:ext cx="4874057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Es va constituir un Consell o </a:t>
            </a:r>
            <a:r>
              <a:rPr lang="ca-ES" b="1" dirty="0"/>
              <a:t>Govern provisional </a:t>
            </a:r>
            <a:r>
              <a:rPr lang="ca-ES" dirty="0"/>
              <a:t>de Catalunya, presidit per </a:t>
            </a:r>
            <a:r>
              <a:rPr lang="ca-ES" b="1" dirty="0"/>
              <a:t>Francesc Macià</a:t>
            </a:r>
            <a:r>
              <a:rPr lang="ca-ES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EECD93-3906-4C56-A16D-A4F7F683881A}"/>
              </a:ext>
            </a:extLst>
          </p:cNvPr>
          <p:cNvSpPr/>
          <p:nvPr/>
        </p:nvSpPr>
        <p:spPr>
          <a:xfrm>
            <a:off x="7043936" y="4479738"/>
            <a:ext cx="487405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El dret a l’autogovern i les competències reals de la Generalitat haurien de venir definides en la futura </a:t>
            </a:r>
            <a:r>
              <a:rPr lang="ca-ES" b="1" dirty="0"/>
              <a:t>Constitució</a:t>
            </a:r>
            <a:r>
              <a:rPr lang="ca-ES" dirty="0"/>
              <a:t> de la República.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95AAF-E08D-4592-A9AF-1A3C0B129A94}"/>
              </a:ext>
            </a:extLst>
          </p:cNvPr>
          <p:cNvSpPr/>
          <p:nvPr/>
        </p:nvSpPr>
        <p:spPr>
          <a:xfrm>
            <a:off x="7038107" y="3401146"/>
            <a:ext cx="487405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També es va configurar una </a:t>
            </a:r>
            <a:r>
              <a:rPr lang="ca-ES" b="1" dirty="0"/>
              <a:t>Assembla</a:t>
            </a:r>
            <a:r>
              <a:rPr lang="ca-ES" dirty="0"/>
              <a:t>, amb representants dels municipis, i uns “comissaris” o delegats a Girona, Tarragona i Lleida.</a:t>
            </a:r>
          </a:p>
        </p:txBody>
      </p:sp>
      <p:sp>
        <p:nvSpPr>
          <p:cNvPr id="7" name="Fletxa: avall 6">
            <a:extLst>
              <a:ext uri="{FF2B5EF4-FFF2-40B4-BE49-F238E27FC236}">
                <a16:creationId xmlns:a16="http://schemas.microsoft.com/office/drawing/2014/main" id="{48E50672-BB8B-4A1E-A9CF-4E188366E1DE}"/>
              </a:ext>
            </a:extLst>
          </p:cNvPr>
          <p:cNvSpPr/>
          <p:nvPr/>
        </p:nvSpPr>
        <p:spPr>
          <a:xfrm>
            <a:off x="6682164" y="2271448"/>
            <a:ext cx="355943" cy="500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Fletxa: avall 12">
            <a:extLst>
              <a:ext uri="{FF2B5EF4-FFF2-40B4-BE49-F238E27FC236}">
                <a16:creationId xmlns:a16="http://schemas.microsoft.com/office/drawing/2014/main" id="{B3D43C88-31BF-4731-BADF-66DFE917119E}"/>
              </a:ext>
            </a:extLst>
          </p:cNvPr>
          <p:cNvSpPr/>
          <p:nvPr/>
        </p:nvSpPr>
        <p:spPr>
          <a:xfrm>
            <a:off x="6682163" y="3214512"/>
            <a:ext cx="355943" cy="500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Fletxa: avall 13">
            <a:extLst>
              <a:ext uri="{FF2B5EF4-FFF2-40B4-BE49-F238E27FC236}">
                <a16:creationId xmlns:a16="http://schemas.microsoft.com/office/drawing/2014/main" id="{91CD9047-720C-4843-B5C3-1ABDEFA22467}"/>
              </a:ext>
            </a:extLst>
          </p:cNvPr>
          <p:cNvSpPr/>
          <p:nvPr/>
        </p:nvSpPr>
        <p:spPr>
          <a:xfrm>
            <a:off x="6682163" y="4260646"/>
            <a:ext cx="355943" cy="500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96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4100">
        <p14:gallery dir="l"/>
      </p:transition>
    </mc:Choice>
    <mc:Fallback xmlns="">
      <p:transition spd="slow" advTm="841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5" y="402071"/>
            <a:ext cx="9367981" cy="715530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El projecte d’Estatut d’autonomia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D5474D-D280-4892-9A80-124A4B641DFB}"/>
              </a:ext>
            </a:extLst>
          </p:cNvPr>
          <p:cNvSpPr txBox="1"/>
          <p:nvPr/>
        </p:nvSpPr>
        <p:spPr>
          <a:xfrm>
            <a:off x="310951" y="1312569"/>
            <a:ext cx="5868176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El juny de 1931, una comissió de l’Assemblea catalana encarregada de redactar un projecte d’Estatut d’Autonomia el va presentar al Govern català. 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FB0CF09B-A327-4632-9CD4-BB1787B58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16" y="1117601"/>
            <a:ext cx="2874817" cy="3867936"/>
          </a:xfrm>
          <a:prstGeom prst="rect">
            <a:avLst/>
          </a:prstGeom>
        </p:spPr>
      </p:pic>
      <p:sp>
        <p:nvSpPr>
          <p:cNvPr id="11" name="QuadreDeText 10">
            <a:extLst>
              <a:ext uri="{FF2B5EF4-FFF2-40B4-BE49-F238E27FC236}">
                <a16:creationId xmlns:a16="http://schemas.microsoft.com/office/drawing/2014/main" id="{364E065B-F462-467A-A6F6-DBD91287657E}"/>
              </a:ext>
            </a:extLst>
          </p:cNvPr>
          <p:cNvSpPr txBox="1"/>
          <p:nvPr/>
        </p:nvSpPr>
        <p:spPr>
          <a:xfrm>
            <a:off x="310951" y="2505670"/>
            <a:ext cx="5868176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Es va convocar un referèndum al poble de Catalunya, per sufragi universal masculí, per al dia 2 d’agost de 1931.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3A1CE4B6-592A-46C2-969F-922A78AC68DC}"/>
              </a:ext>
            </a:extLst>
          </p:cNvPr>
          <p:cNvSpPr txBox="1"/>
          <p:nvPr/>
        </p:nvSpPr>
        <p:spPr>
          <a:xfrm>
            <a:off x="310951" y="3421772"/>
            <a:ext cx="5868176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Gran triomf del SÍ a l’Estatut en el referèndum:</a:t>
            </a:r>
          </a:p>
          <a:p>
            <a:pPr marL="176213"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75% de participació sobre el cens electoral.</a:t>
            </a:r>
          </a:p>
          <a:p>
            <a:pPr marL="176213"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99% de vots afirmatius</a:t>
            </a:r>
          </a:p>
          <a:p>
            <a:pPr marL="176213"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400.000 signatures afirmatives de dones (encara sense dret de vot reconegut)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B27407-1001-4C0B-AB6D-80B3EF9D272D}"/>
              </a:ext>
            </a:extLst>
          </p:cNvPr>
          <p:cNvSpPr/>
          <p:nvPr/>
        </p:nvSpPr>
        <p:spPr>
          <a:xfrm>
            <a:off x="987333" y="5144988"/>
            <a:ext cx="4480595" cy="128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Malgrat els resultats, l’Estatut va quedar en suspens fins que no s’aprovés la Constitució Espanyola, i es definís quin seria el model d’Estat per al conjunt d’Espanya.</a:t>
            </a:r>
          </a:p>
        </p:txBody>
      </p:sp>
      <p:sp>
        <p:nvSpPr>
          <p:cNvPr id="16" name="Fletxa: avall 15">
            <a:extLst>
              <a:ext uri="{FF2B5EF4-FFF2-40B4-BE49-F238E27FC236}">
                <a16:creationId xmlns:a16="http://schemas.microsoft.com/office/drawing/2014/main" id="{A78026AF-7E1B-4802-B275-9DE0E166D583}"/>
              </a:ext>
            </a:extLst>
          </p:cNvPr>
          <p:cNvSpPr/>
          <p:nvPr/>
        </p:nvSpPr>
        <p:spPr>
          <a:xfrm>
            <a:off x="6179127" y="2019222"/>
            <a:ext cx="355943" cy="500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Fletxa: avall 16">
            <a:extLst>
              <a:ext uri="{FF2B5EF4-FFF2-40B4-BE49-F238E27FC236}">
                <a16:creationId xmlns:a16="http://schemas.microsoft.com/office/drawing/2014/main" id="{27A1E843-EFFD-41B0-9E18-625A30076F76}"/>
              </a:ext>
            </a:extLst>
          </p:cNvPr>
          <p:cNvSpPr/>
          <p:nvPr/>
        </p:nvSpPr>
        <p:spPr>
          <a:xfrm>
            <a:off x="6179127" y="2961634"/>
            <a:ext cx="355943" cy="500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Fletxa: doblada cap amunt 14">
            <a:extLst>
              <a:ext uri="{FF2B5EF4-FFF2-40B4-BE49-F238E27FC236}">
                <a16:creationId xmlns:a16="http://schemas.microsoft.com/office/drawing/2014/main" id="{079DD4D6-077E-45FD-951C-8C6FA87B011F}"/>
              </a:ext>
            </a:extLst>
          </p:cNvPr>
          <p:cNvSpPr/>
          <p:nvPr/>
        </p:nvSpPr>
        <p:spPr>
          <a:xfrm rot="5400000">
            <a:off x="438727" y="4991464"/>
            <a:ext cx="415636" cy="43410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530BDF77-4661-41F8-9324-1708C2FDC454}"/>
              </a:ext>
            </a:extLst>
          </p:cNvPr>
          <p:cNvSpPr txBox="1"/>
          <p:nvPr/>
        </p:nvSpPr>
        <p:spPr>
          <a:xfrm>
            <a:off x="6085342" y="5199615"/>
            <a:ext cx="5868176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L’Estatut d’autonomia de Catalunya no es va aprovar fins el 9 de setembre de 1932, després d’un llarg, convuls i duríssim debat parlamentari a Madrid, i amb modificacions significatives en relació al text original del projecte.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Fletxa: dreta 18">
            <a:extLst>
              <a:ext uri="{FF2B5EF4-FFF2-40B4-BE49-F238E27FC236}">
                <a16:creationId xmlns:a16="http://schemas.microsoft.com/office/drawing/2014/main" id="{41061A8F-98ED-4C4C-98DE-A53B96F8CBFD}"/>
              </a:ext>
            </a:extLst>
          </p:cNvPr>
          <p:cNvSpPr/>
          <p:nvPr/>
        </p:nvSpPr>
        <p:spPr>
          <a:xfrm>
            <a:off x="5538970" y="5602103"/>
            <a:ext cx="47533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16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9771">
        <p14:gallery dir="l"/>
      </p:transition>
    </mc:Choice>
    <mc:Fallback xmlns="">
      <p:transition spd="slow" advTm="11977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5" y="402071"/>
            <a:ext cx="9367981" cy="715530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L’Estatut de Núria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D5474D-D280-4892-9A80-124A4B641DFB}"/>
              </a:ext>
            </a:extLst>
          </p:cNvPr>
          <p:cNvSpPr txBox="1"/>
          <p:nvPr/>
        </p:nvSpPr>
        <p:spPr>
          <a:xfrm>
            <a:off x="310951" y="1238678"/>
            <a:ext cx="11145224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El text aprovat a les Corts espanyoles representava una forta retallada en competències en relació al projecte redactat a Núria i aprovat en referèndum pel poble de Catalunya. Malgrat tot, la seva aprovació va tenir en contra a tota l’oposició política espanyola.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: cantonades arrodonides 3">
            <a:extLst>
              <a:ext uri="{FF2B5EF4-FFF2-40B4-BE49-F238E27FC236}">
                <a16:creationId xmlns:a16="http://schemas.microsoft.com/office/drawing/2014/main" id="{F2E2AACC-6E70-4398-ACA8-4CADFAB48481}"/>
              </a:ext>
            </a:extLst>
          </p:cNvPr>
          <p:cNvSpPr/>
          <p:nvPr/>
        </p:nvSpPr>
        <p:spPr>
          <a:xfrm>
            <a:off x="902078" y="2484581"/>
            <a:ext cx="3051085" cy="1228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1" dirty="0"/>
              <a:t>L’ESTATUT D’AUT0N0MIA DE 1932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2B184-E40E-46BD-A96E-E6A47D011C11}"/>
              </a:ext>
            </a:extLst>
          </p:cNvPr>
          <p:cNvSpPr/>
          <p:nvPr/>
        </p:nvSpPr>
        <p:spPr>
          <a:xfrm>
            <a:off x="6453475" y="2484581"/>
            <a:ext cx="5458691" cy="923330"/>
          </a:xfrm>
          <a:prstGeom prst="rect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accent5">
                    <a:lumMod val="50000"/>
                  </a:schemeClr>
                </a:solidFill>
              </a:rPr>
              <a:t>Definia Catalunya com una “</a:t>
            </a:r>
            <a:r>
              <a:rPr lang="ca-ES" sz="2000" b="1" dirty="0">
                <a:solidFill>
                  <a:schemeClr val="accent5">
                    <a:lumMod val="50000"/>
                  </a:schemeClr>
                </a:solidFill>
              </a:rPr>
              <a:t>regió autònoma</a:t>
            </a:r>
            <a:r>
              <a:rPr lang="ca-ES" sz="2000" dirty="0">
                <a:solidFill>
                  <a:schemeClr val="accent5">
                    <a:lumMod val="50000"/>
                  </a:schemeClr>
                </a:solidFill>
              </a:rPr>
              <a:t>” dins de la República Espanyola.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8DCD7B-FDBF-4842-B51C-B483AB823734}"/>
              </a:ext>
            </a:extLst>
          </p:cNvPr>
          <p:cNvSpPr/>
          <p:nvPr/>
        </p:nvSpPr>
        <p:spPr>
          <a:xfrm>
            <a:off x="6043991" y="3800762"/>
            <a:ext cx="5458691" cy="923330"/>
          </a:xfrm>
          <a:prstGeom prst="rect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accent5">
                    <a:lumMod val="50000"/>
                  </a:schemeClr>
                </a:solidFill>
              </a:rPr>
              <a:t>Proclamava la </a:t>
            </a:r>
            <a:r>
              <a:rPr lang="ca-ES" sz="2000" b="1" dirty="0">
                <a:solidFill>
                  <a:schemeClr val="accent5">
                    <a:lumMod val="50000"/>
                  </a:schemeClr>
                </a:solidFill>
              </a:rPr>
              <a:t>cooficialitat</a:t>
            </a:r>
            <a:r>
              <a:rPr lang="ca-ES" sz="2000" dirty="0">
                <a:solidFill>
                  <a:schemeClr val="accent5">
                    <a:lumMod val="50000"/>
                  </a:schemeClr>
                </a:solidFill>
              </a:rPr>
              <a:t> de la llengua catalana i la llengua castellana en el territori de Catalunya.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8D917E-2AE6-42EF-8311-EB57EDE1D827}"/>
              </a:ext>
            </a:extLst>
          </p:cNvPr>
          <p:cNvSpPr/>
          <p:nvPr/>
        </p:nvSpPr>
        <p:spPr>
          <a:xfrm>
            <a:off x="5663767" y="5116943"/>
            <a:ext cx="5458691" cy="1154545"/>
          </a:xfrm>
          <a:prstGeom prst="rect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accent5">
                    <a:lumMod val="50000"/>
                  </a:schemeClr>
                </a:solidFill>
              </a:rPr>
              <a:t>Es creava el </a:t>
            </a:r>
            <a:r>
              <a:rPr lang="ca-ES" sz="2000" b="1" dirty="0">
                <a:solidFill>
                  <a:schemeClr val="accent5">
                    <a:lumMod val="50000"/>
                  </a:schemeClr>
                </a:solidFill>
              </a:rPr>
              <a:t>Parlament de Catalunya</a:t>
            </a:r>
            <a:r>
              <a:rPr lang="ca-ES" sz="2000" dirty="0">
                <a:solidFill>
                  <a:schemeClr val="accent5">
                    <a:lumMod val="50000"/>
                  </a:schemeClr>
                </a:solidFill>
              </a:rPr>
              <a:t>, elegit per sufragi universal, com a òrgan representatiu i amb </a:t>
            </a:r>
            <a:r>
              <a:rPr lang="ca-ES" sz="2000" b="1" dirty="0">
                <a:solidFill>
                  <a:schemeClr val="accent5">
                    <a:lumMod val="50000"/>
                  </a:schemeClr>
                </a:solidFill>
              </a:rPr>
              <a:t>funcions legislatives</a:t>
            </a:r>
            <a:r>
              <a:rPr lang="ca-ES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5F0DE-19E2-4475-A062-A271CA1F5ABE}"/>
              </a:ext>
            </a:extLst>
          </p:cNvPr>
          <p:cNvSpPr/>
          <p:nvPr/>
        </p:nvSpPr>
        <p:spPr>
          <a:xfrm>
            <a:off x="205077" y="4797540"/>
            <a:ext cx="4743995" cy="1815696"/>
          </a:xfrm>
          <a:prstGeom prst="rect">
            <a:avLst/>
          </a:prstGeom>
          <a:noFill/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accent5">
                    <a:lumMod val="50000"/>
                  </a:schemeClr>
                </a:solidFill>
              </a:rPr>
              <a:t>Es creava també un </a:t>
            </a:r>
            <a:r>
              <a:rPr lang="ca-ES" sz="2000" b="1" dirty="0">
                <a:solidFill>
                  <a:schemeClr val="accent5">
                    <a:lumMod val="50000"/>
                  </a:schemeClr>
                </a:solidFill>
              </a:rPr>
              <a:t>Govern de Catalunya</a:t>
            </a:r>
            <a:r>
              <a:rPr lang="ca-ES" sz="2000" dirty="0">
                <a:solidFill>
                  <a:schemeClr val="accent5">
                    <a:lumMod val="50000"/>
                  </a:schemeClr>
                </a:solidFill>
              </a:rPr>
              <a:t>, amb </a:t>
            </a:r>
            <a:r>
              <a:rPr lang="ca-ES" sz="2000" b="1" dirty="0">
                <a:solidFill>
                  <a:schemeClr val="accent5">
                    <a:lumMod val="50000"/>
                  </a:schemeClr>
                </a:solidFill>
              </a:rPr>
              <a:t>funcions executives</a:t>
            </a:r>
            <a:r>
              <a:rPr lang="ca-ES" sz="2000" dirty="0">
                <a:solidFill>
                  <a:schemeClr val="accent5">
                    <a:lumMod val="50000"/>
                  </a:schemeClr>
                </a:solidFill>
              </a:rPr>
              <a:t>, i amb competències exclusives o compartides en educació, ordre públic, ordenació del territori, justícia, economia, cultura, etc. </a:t>
            </a:r>
          </a:p>
        </p:txBody>
      </p:sp>
      <p:cxnSp>
        <p:nvCxnSpPr>
          <p:cNvPr id="18" name="Connector: corbat 17">
            <a:extLst>
              <a:ext uri="{FF2B5EF4-FFF2-40B4-BE49-F238E27FC236}">
                <a16:creationId xmlns:a16="http://schemas.microsoft.com/office/drawing/2014/main" id="{93BC1F01-6C64-44FD-A1BA-CBD7ABC57AD2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3953163" y="2946246"/>
            <a:ext cx="2500312" cy="152554"/>
          </a:xfrm>
          <a:prstGeom prst="curvedConnector3">
            <a:avLst/>
          </a:prstGeom>
          <a:ln w="2857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orbat 19">
            <a:extLst>
              <a:ext uri="{FF2B5EF4-FFF2-40B4-BE49-F238E27FC236}">
                <a16:creationId xmlns:a16="http://schemas.microsoft.com/office/drawing/2014/main" id="{B68B5F9D-3CA9-4C94-95BE-D4626F82BF3A}"/>
              </a:ext>
            </a:extLst>
          </p:cNvPr>
          <p:cNvCxnSpPr>
            <a:stCxn id="4" idx="3"/>
            <a:endCxn id="13" idx="1"/>
          </p:cNvCxnSpPr>
          <p:nvPr/>
        </p:nvCxnSpPr>
        <p:spPr>
          <a:xfrm>
            <a:off x="3953163" y="3098800"/>
            <a:ext cx="2090828" cy="1163627"/>
          </a:xfrm>
          <a:prstGeom prst="curvedConnector3">
            <a:avLst/>
          </a:prstGeom>
          <a:ln w="2857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orbat 22">
            <a:extLst>
              <a:ext uri="{FF2B5EF4-FFF2-40B4-BE49-F238E27FC236}">
                <a16:creationId xmlns:a16="http://schemas.microsoft.com/office/drawing/2014/main" id="{A8B42DF6-E476-46ED-8C57-57D8D0F32312}"/>
              </a:ext>
            </a:extLst>
          </p:cNvPr>
          <p:cNvCxnSpPr>
            <a:stCxn id="4" idx="3"/>
            <a:endCxn id="14" idx="1"/>
          </p:cNvCxnSpPr>
          <p:nvPr/>
        </p:nvCxnSpPr>
        <p:spPr>
          <a:xfrm>
            <a:off x="3953163" y="3098800"/>
            <a:ext cx="1710604" cy="2595416"/>
          </a:xfrm>
          <a:prstGeom prst="curvedConnector3">
            <a:avLst>
              <a:gd name="adj1" fmla="val 61333"/>
            </a:avLst>
          </a:prstGeom>
          <a:ln w="2857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orbat 25">
            <a:extLst>
              <a:ext uri="{FF2B5EF4-FFF2-40B4-BE49-F238E27FC236}">
                <a16:creationId xmlns:a16="http://schemas.microsoft.com/office/drawing/2014/main" id="{F503BACC-416A-441E-AD8E-229BC64B0EA5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 rot="16200000" flipH="1">
            <a:off x="1960087" y="4180552"/>
            <a:ext cx="1084522" cy="149454"/>
          </a:xfrm>
          <a:prstGeom prst="curvedConnector3">
            <a:avLst/>
          </a:prstGeom>
          <a:ln w="28575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6183">
        <p14:gallery dir="l"/>
      </p:transition>
    </mc:Choice>
    <mc:Fallback xmlns="">
      <p:transition spd="slow" advTm="8618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5" y="402071"/>
            <a:ext cx="9367981" cy="715530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Les eleccions de novembre de 1932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D5474D-D280-4892-9A80-124A4B641DFB}"/>
              </a:ext>
            </a:extLst>
          </p:cNvPr>
          <p:cNvSpPr txBox="1"/>
          <p:nvPr/>
        </p:nvSpPr>
        <p:spPr>
          <a:xfrm>
            <a:off x="264770" y="1400758"/>
            <a:ext cx="3694554" cy="163121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sz="2000" dirty="0">
                <a:solidFill>
                  <a:schemeClr val="accent2">
                    <a:lumMod val="50000"/>
                  </a:schemeClr>
                </a:solidFill>
              </a:rPr>
              <a:t>Aprovat definitivament l’Estatut, el Govern provisional de la Generalitat va convocar eleccions per escollir el nou </a:t>
            </a:r>
            <a:r>
              <a:rPr lang="ca-ES" sz="2000" b="1" dirty="0">
                <a:solidFill>
                  <a:schemeClr val="accent2">
                    <a:lumMod val="50000"/>
                  </a:schemeClr>
                </a:solidFill>
              </a:rPr>
              <a:t>Parlament de Catalunya</a:t>
            </a:r>
            <a:r>
              <a:rPr lang="ca-ES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31EC0536-D13B-4BEE-ABBB-1886C90BB987}"/>
              </a:ext>
            </a:extLst>
          </p:cNvPr>
          <p:cNvSpPr txBox="1"/>
          <p:nvPr/>
        </p:nvSpPr>
        <p:spPr>
          <a:xfrm>
            <a:off x="6797964" y="2884242"/>
            <a:ext cx="5209307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2000" dirty="0"/>
              <a:t>Van poder votar per </a:t>
            </a:r>
            <a:r>
              <a:rPr lang="ca-ES" sz="2000" b="1" dirty="0"/>
              <a:t>sufragi universal masculí</a:t>
            </a:r>
            <a:r>
              <a:rPr lang="ca-ES" sz="2000" dirty="0"/>
              <a:t> els majors de 25 anys.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2000" dirty="0"/>
              <a:t>S’escollien un total de 85 diputats.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2000" dirty="0"/>
              <a:t>Catalunya es va dividir en </a:t>
            </a:r>
            <a:r>
              <a:rPr lang="ca-ES" sz="2000" b="1" dirty="0"/>
              <a:t>5 circumscripcions electorals </a:t>
            </a:r>
            <a:r>
              <a:rPr lang="ca-ES" sz="2000" dirty="0"/>
              <a:t>(les 4 províncies + Barcelona ciutat)</a:t>
            </a:r>
          </a:p>
        </p:txBody>
      </p:sp>
      <p:sp>
        <p:nvSpPr>
          <p:cNvPr id="3" name="Rectangle: cantonades arrodonides 2">
            <a:extLst>
              <a:ext uri="{FF2B5EF4-FFF2-40B4-BE49-F238E27FC236}">
                <a16:creationId xmlns:a16="http://schemas.microsoft.com/office/drawing/2014/main" id="{48870BB0-4635-4095-8E2C-0DA7C69BA527}"/>
              </a:ext>
            </a:extLst>
          </p:cNvPr>
          <p:cNvSpPr/>
          <p:nvPr/>
        </p:nvSpPr>
        <p:spPr>
          <a:xfrm>
            <a:off x="4756728" y="1580667"/>
            <a:ext cx="6759141" cy="840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/>
              <a:t>ELECCIONS AL PARLAMENT DE CATALUNYA – 20 de novembre de 1932</a:t>
            </a:r>
          </a:p>
        </p:txBody>
      </p:sp>
      <p:sp>
        <p:nvSpPr>
          <p:cNvPr id="4" name="Fletxa: dreta 3">
            <a:extLst>
              <a:ext uri="{FF2B5EF4-FFF2-40B4-BE49-F238E27FC236}">
                <a16:creationId xmlns:a16="http://schemas.microsoft.com/office/drawing/2014/main" id="{065CEC0A-41C6-4F7C-A2FE-0D8624D9A9D3}"/>
              </a:ext>
            </a:extLst>
          </p:cNvPr>
          <p:cNvSpPr/>
          <p:nvPr/>
        </p:nvSpPr>
        <p:spPr>
          <a:xfrm>
            <a:off x="4082473" y="1793102"/>
            <a:ext cx="591127" cy="415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B81B7-2270-455C-88E1-5EF26B6E1591}"/>
              </a:ext>
            </a:extLst>
          </p:cNvPr>
          <p:cNvSpPr/>
          <p:nvPr/>
        </p:nvSpPr>
        <p:spPr>
          <a:xfrm>
            <a:off x="264770" y="3429000"/>
            <a:ext cx="1767230" cy="8774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ESQUERRA REPUBLICANA DE CATALUNYA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7CFE9E-71D1-492F-83A3-326B23D92F6B}"/>
              </a:ext>
            </a:extLst>
          </p:cNvPr>
          <p:cNvSpPr/>
          <p:nvPr/>
        </p:nvSpPr>
        <p:spPr>
          <a:xfrm>
            <a:off x="2192094" y="3429000"/>
            <a:ext cx="1767230" cy="877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LLIGA REGIONALISTA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EFF50B-5B29-4EFB-82BA-BC76B0E7DD30}"/>
              </a:ext>
            </a:extLst>
          </p:cNvPr>
          <p:cNvSpPr/>
          <p:nvPr/>
        </p:nvSpPr>
        <p:spPr>
          <a:xfrm>
            <a:off x="4119418" y="3429000"/>
            <a:ext cx="1767230" cy="87745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UNIÓ SOCIALISTA DE CATALUNYA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36F8674A-5944-45DC-81D0-12BA3662BDDF}"/>
              </a:ext>
            </a:extLst>
          </p:cNvPr>
          <p:cNvSpPr txBox="1"/>
          <p:nvPr/>
        </p:nvSpPr>
        <p:spPr>
          <a:xfrm>
            <a:off x="264770" y="4453902"/>
            <a:ext cx="1767230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Francesc Macià</a:t>
            </a: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EBA11D1E-8F90-4C56-A300-F5ECC34FC438}"/>
              </a:ext>
            </a:extLst>
          </p:cNvPr>
          <p:cNvSpPr txBox="1"/>
          <p:nvPr/>
        </p:nvSpPr>
        <p:spPr>
          <a:xfrm>
            <a:off x="2192094" y="4453902"/>
            <a:ext cx="1767230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solidFill>
                  <a:srgbClr val="0070C0"/>
                </a:solidFill>
              </a:rPr>
              <a:t>Joan Ventosa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5EF3116F-9D40-4D40-85D5-E1182AF31866}"/>
              </a:ext>
            </a:extLst>
          </p:cNvPr>
          <p:cNvSpPr txBox="1"/>
          <p:nvPr/>
        </p:nvSpPr>
        <p:spPr>
          <a:xfrm>
            <a:off x="4119418" y="4453902"/>
            <a:ext cx="1767230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solidFill>
                  <a:srgbClr val="C00000"/>
                </a:solidFill>
              </a:rPr>
              <a:t>Joan Comorera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B1A2C3-A080-411A-8F11-5DF5605E0348}"/>
              </a:ext>
            </a:extLst>
          </p:cNvPr>
          <p:cNvSpPr/>
          <p:nvPr/>
        </p:nvSpPr>
        <p:spPr>
          <a:xfrm>
            <a:off x="337510" y="4970681"/>
            <a:ext cx="1621749" cy="68349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56 escons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1BCECF-05E8-465D-95C3-B6BF2154C8F1}"/>
              </a:ext>
            </a:extLst>
          </p:cNvPr>
          <p:cNvSpPr/>
          <p:nvPr/>
        </p:nvSpPr>
        <p:spPr>
          <a:xfrm>
            <a:off x="4190608" y="4970681"/>
            <a:ext cx="1621749" cy="6834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5 escons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02C96A-332D-4376-8850-2F1E2233E6A8}"/>
              </a:ext>
            </a:extLst>
          </p:cNvPr>
          <p:cNvSpPr/>
          <p:nvPr/>
        </p:nvSpPr>
        <p:spPr>
          <a:xfrm>
            <a:off x="2264059" y="4970681"/>
            <a:ext cx="1621749" cy="68349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16 escons</a:t>
            </a:r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3EC6B6E8-D803-4B12-94F6-6D2957A69E96}"/>
              </a:ext>
            </a:extLst>
          </p:cNvPr>
          <p:cNvSpPr txBox="1"/>
          <p:nvPr/>
        </p:nvSpPr>
        <p:spPr>
          <a:xfrm>
            <a:off x="6379645" y="5054007"/>
            <a:ext cx="5627626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La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Unió Socialista de Catalunya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es va aliar amb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ERC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La resta de partits amb representació parlamentària (5 partits amb un total de 8 diputats) es van també alinear en general o amb ERC o amb la LR.</a:t>
            </a:r>
          </a:p>
        </p:txBody>
      </p:sp>
    </p:spTree>
    <p:extLst>
      <p:ext uri="{BB962C8B-B14F-4D97-AF65-F5344CB8AC3E}">
        <p14:creationId xmlns:p14="http://schemas.microsoft.com/office/powerpoint/2010/main" val="31101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6230">
        <p14:gallery dir="l"/>
      </p:transition>
    </mc:Choice>
    <mc:Fallback xmlns="">
      <p:transition spd="slow" advTm="6623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A6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32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Les eleccions de novembre de 1932</a:t>
            </a:r>
          </a:p>
        </p:txBody>
      </p:sp>
      <p:pic>
        <p:nvPicPr>
          <p:cNvPr id="18" name="Imatge 17" descr="Imatge que conté captura de pantalla, text, mapa&#10;&#10;Descripció generada automàticament">
            <a:extLst>
              <a:ext uri="{FF2B5EF4-FFF2-40B4-BE49-F238E27FC236}">
                <a16:creationId xmlns:a16="http://schemas.microsoft.com/office/drawing/2014/main" id="{68251273-EB1C-4F18-B588-CCBF7AE4D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640080"/>
            <a:ext cx="7141218" cy="5578816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775">
        <p14:gallery dir="l"/>
      </p:transition>
    </mc:Choice>
    <mc:Fallback xmlns="">
      <p:transition spd="slow" advTm="1877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365126"/>
            <a:ext cx="5471142" cy="7943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 sz="4000" b="1" dirty="0">
                <a:solidFill>
                  <a:schemeClr val="accent2">
                    <a:lumMod val="75000"/>
                  </a:schemeClr>
                </a:solidFill>
              </a:rPr>
              <a:t>La Generalitat republicana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D13A27-BA7B-4AC1-BAF1-72B149620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D5474D-D280-4892-9A80-124A4B641DFB}"/>
              </a:ext>
            </a:extLst>
          </p:cNvPr>
          <p:cNvSpPr txBox="1"/>
          <p:nvPr/>
        </p:nvSpPr>
        <p:spPr>
          <a:xfrm>
            <a:off x="348792" y="2142913"/>
            <a:ext cx="5554773" cy="2572173"/>
          </a:xfrm>
          <a:prstGeom prst="rect">
            <a:avLst/>
          </a:prstGeom>
          <a:solidFill>
            <a:srgbClr val="ECD9FF"/>
          </a:solidFill>
          <a:ln w="38100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a-ES" sz="2000" dirty="0"/>
              <a:t>Com a resultat de les eleccions, </a:t>
            </a:r>
            <a:r>
              <a:rPr lang="ca-ES" sz="2000" b="1" dirty="0"/>
              <a:t>Francesc Macià Llussà </a:t>
            </a:r>
            <a:r>
              <a:rPr lang="ca-ES" sz="2000" dirty="0"/>
              <a:t>fou escollit com a </a:t>
            </a:r>
            <a:r>
              <a:rPr lang="ca-ES" sz="2000" b="1" dirty="0"/>
              <a:t>122è President de la Generalitat </a:t>
            </a:r>
            <a:r>
              <a:rPr lang="ca-ES" sz="2000" dirty="0"/>
              <a:t>de Catalunya.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a-ES" sz="2000" b="1" dirty="0"/>
              <a:t>Lluís Companys Jover </a:t>
            </a:r>
            <a:r>
              <a:rPr lang="ca-ES" sz="2000" dirty="0"/>
              <a:t>(ERC) fou escollit com a </a:t>
            </a:r>
            <a:r>
              <a:rPr lang="ca-ES" sz="2000" b="1" dirty="0"/>
              <a:t>President del Parlament</a:t>
            </a:r>
            <a:r>
              <a:rPr lang="ca-ES" sz="20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a-ES" sz="2000" dirty="0"/>
              <a:t>Francesc Macià va morir el dia de Nadal de 1933, a l’edat de 74 anys, i fou substituït com a President de la Generalitat per Lluís Companys.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313EAB-AFBD-44FC-B96C-9C9A7416E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279C60-B3AB-4994-BBA4-00CB99B2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tge 21" descr="Imatge que conté home, persona, foto, vestit&#10;&#10;Descripció generada automàticament">
            <a:extLst>
              <a:ext uri="{FF2B5EF4-FFF2-40B4-BE49-F238E27FC236}">
                <a16:creationId xmlns:a16="http://schemas.microsoft.com/office/drawing/2014/main" id="{43676314-83F2-4E00-A399-902C2364B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43" y="806877"/>
            <a:ext cx="1883664" cy="221607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80C5C28-3276-4497-8BC1-366BAD074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5"/>
            <a:ext cx="2212848" cy="188050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56CDE3-F9C5-4283-AD5F-6148D5AD8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1051" y="3509435"/>
            <a:ext cx="2212848" cy="2857076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9976EB-B5B0-40FD-ABF3-AD6041BA5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2514599"/>
            <a:ext cx="2783884" cy="3851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tge 18" descr="Imatge que conté home, persona, vestit, roba&#10;&#10;Descripció generada automàticament">
            <a:extLst>
              <a:ext uri="{FF2B5EF4-FFF2-40B4-BE49-F238E27FC236}">
                <a16:creationId xmlns:a16="http://schemas.microsoft.com/office/drawing/2014/main" id="{A72B3C82-BC7D-4838-BA86-096D58700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5"/>
          <a:stretch/>
        </p:blipFill>
        <p:spPr>
          <a:xfrm>
            <a:off x="9135996" y="2655277"/>
            <a:ext cx="2399014" cy="354914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pic>
        <p:nvPicPr>
          <p:cNvPr id="24" name="Imatge 23">
            <a:extLst>
              <a:ext uri="{FF2B5EF4-FFF2-40B4-BE49-F238E27FC236}">
                <a16:creationId xmlns:a16="http://schemas.microsoft.com/office/drawing/2014/main" id="{EFB6DBC1-AB88-441C-90D4-F6F878947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88" y="849273"/>
            <a:ext cx="1717409" cy="1144492"/>
          </a:xfrm>
          <a:prstGeom prst="rect">
            <a:avLst/>
          </a:prstGeom>
        </p:spPr>
      </p:pic>
      <p:pic>
        <p:nvPicPr>
          <p:cNvPr id="26" name="Imatge 25">
            <a:extLst>
              <a:ext uri="{FF2B5EF4-FFF2-40B4-BE49-F238E27FC236}">
                <a16:creationId xmlns:a16="http://schemas.microsoft.com/office/drawing/2014/main" id="{F97EC4F5-7BAA-4A3D-BFFC-99B55E95B1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65" y="3999335"/>
            <a:ext cx="1630641" cy="187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202">
        <p14:gallery dir="l"/>
      </p:transition>
    </mc:Choice>
    <mc:Fallback xmlns="">
      <p:transition spd="slow" advTm="3020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092CCDE7-18EF-4301-8877-6A92E7689778}"/>
              </a:ext>
            </a:extLst>
          </p:cNvPr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ca-E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L’obra de la Generalitat republicana</a:t>
            </a:r>
          </a:p>
        </p:txBody>
      </p:sp>
      <p:pic>
        <p:nvPicPr>
          <p:cNvPr id="4" name="Imatge 3" descr="Imatge que conté text&#10;&#10;Descripció generada automàticament">
            <a:extLst>
              <a:ext uri="{FF2B5EF4-FFF2-40B4-BE49-F238E27FC236}">
                <a16:creationId xmlns:a16="http://schemas.microsoft.com/office/drawing/2014/main" id="{E1A3266E-C57F-4F39-8617-841359C71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0" y="1675227"/>
            <a:ext cx="10444924" cy="4621878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3655">
        <p14:gallery dir="l"/>
      </p:transition>
    </mc:Choice>
    <mc:Fallback xmlns="">
      <p:transition spd="slow" advTm="43655">
        <p:fade/>
      </p:transition>
    </mc:Fallback>
  </mc:AlternateContent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822</Words>
  <Application>Microsoft Office PowerPoint</Application>
  <PresentationFormat>Pantalla panoràmica</PresentationFormat>
  <Paragraphs>52</Paragraphs>
  <Slides>10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l'Office</vt:lpstr>
      <vt:lpstr>LA SEGONA REPÚBLICA ESPANYOLA</vt:lpstr>
      <vt:lpstr>La proclamació de l’Estat Català</vt:lpstr>
      <vt:lpstr>El restabliment de la Generalitat</vt:lpstr>
      <vt:lpstr>El projecte d’Estatut d’autonomia</vt:lpstr>
      <vt:lpstr>L’Estatut de Núria</vt:lpstr>
      <vt:lpstr>Les eleccions de novembre de 1932</vt:lpstr>
      <vt:lpstr>Les eleccions de novembre de 1932</vt:lpstr>
      <vt:lpstr>La Generalitat republicana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SEGONA REPÚBLICA ESPANYOLA</dc:title>
  <dc:creator>Jordi Castellví</dc:creator>
  <cp:lastModifiedBy>Jordi Castellví</cp:lastModifiedBy>
  <cp:revision>8</cp:revision>
  <dcterms:created xsi:type="dcterms:W3CDTF">2019-01-26T18:17:55Z</dcterms:created>
  <dcterms:modified xsi:type="dcterms:W3CDTF">2019-12-30T19:45:58Z</dcterms:modified>
</cp:coreProperties>
</file>