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3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9FF"/>
    <a:srgbClr val="DBB7FF"/>
    <a:srgbClr val="C9A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0F59A85E-A4D6-4317-ABC8-D9B49B0A98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6651B365-0E9C-48F5-B606-188155CB04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0F7DC47-B42B-4BC6-9FBF-9EA6C4F2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06/01/2019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99704E2-7326-46EF-B99F-B92A171FA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214A6FF8-1AD9-4FB1-9A48-B4EC855E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072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BF102D0-725A-434E-AD44-CB143FCE6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017614D7-FFED-4629-9B2C-132FF2CA1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469E7386-0438-44E6-B31E-97A011A9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06/01/2019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5B0762B-99E1-48BF-A805-E809B1DD1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4E07D79-4BC2-4F90-8583-1BD48D721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98586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D3BF7806-1E4B-4359-BDDF-5E44B8D4E7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87560A60-B291-4DB1-BA41-464C551E1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E5389DC-1447-4373-B7A7-72796389D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06/01/2019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345A21C7-6C3F-4AA4-80CA-0D6EA21D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3DE73EA-C525-42BE-9971-45FA20B60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50272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D4065E9-FBB7-4686-BD95-6A47C63AF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13B04160-8E8C-4DFF-BFED-CCE497843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0138E5E-DF1C-4A30-AA54-047247418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06/01/2019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963C064D-1042-44CD-B7E4-47F6B6E57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C34C685-5BD8-4659-94E0-618237836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017084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A91028A-B7F5-4B19-8DE1-B1068FEA2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2D32038-757A-41F6-B85B-B0F99D3E60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2334C84C-73A3-4371-BB2C-EC3ECA792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06/01/2019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BC12E4FB-9AF7-4284-B6EA-6C4615AA9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6A9E7EC4-F091-40F3-AAE5-1E57B57A1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51287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05A0D22-668C-4C51-B570-7FEF69757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13397CD-A319-4443-BB0D-DE8B8C052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606278DE-AE68-4627-9B70-A5F53D8CF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52FDA626-B787-46ED-8ADE-1CC24EE73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06/01/2019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7C42D47-CED8-4501-A1D9-F98C210EF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85677AC0-CCF4-4E68-8D82-A9225B199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81951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27265C9-283F-44E5-AB96-F8D2E1029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358E2BE5-E5D5-4E7A-96C5-35786882A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9B1F6357-5B57-4F2F-A602-B2E4AF837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52D86958-0CD5-44F5-A809-9C9B359E8C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F5D98F72-B743-4D5C-A397-BB1B8AB25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FBF9F8D7-84E9-4F28-A8B0-40B6113F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06/01/2019</a:t>
            </a:fld>
            <a:endParaRPr lang="ca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CB29A4E0-20A7-4604-BFAD-15222FF95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E512FC03-8117-4CB3-ADFB-097483FC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15638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135EFEC-7B47-4B8C-AAF2-217E55B74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02D69F68-1EBD-4E04-A72A-87E00E7F0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06/01/2019</a:t>
            </a:fld>
            <a:endParaRPr lang="ca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B1E79967-ADCA-46C4-8DB1-744EB0861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BFF79B9F-2006-4759-BB31-712398B46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070468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0399D07E-0BD6-4671-9DBF-55785087F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06/01/2019</a:t>
            </a:fld>
            <a:endParaRPr lang="ca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36F6F65D-7A3B-4DCB-B3D5-55ED86F3A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D33D528E-F7EB-4B6A-A0A7-8AD6052EB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04128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1A285C09-4FBC-417C-824F-B457F974E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6CF15E76-93DC-4930-8F00-D9A056870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A51A6442-CCE8-42CA-B615-C012622594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4CDE4772-4D3B-45B5-AF8D-05EF089F4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06/01/2019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9D270F18-2EB1-4A97-A073-5D60B3FC7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6D857FE4-9DD0-47AB-BEBF-344C3CF13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1015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536E65E-2F13-4656-A5A1-A2867B7BA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663A335D-FC78-49EE-B35A-97160C1DB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C7FA6F48-B1D7-4A4D-B9AF-9921B2263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Editeu els estils de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6039156A-541E-48B8-AF17-953F6C26D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C18E2-DA08-4A25-97C4-651160A2E2B9}" type="datetimeFigureOut">
              <a:rPr lang="ca-ES" smtClean="0"/>
              <a:t>06/01/2019</a:t>
            </a:fld>
            <a:endParaRPr lang="ca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6FE52AE-D419-48FF-A5CE-3046A929A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389826FC-B94D-4AE0-9331-CA1068088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69404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A00761D9-A508-47EF-88C7-1452B55B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F1DD4C02-015D-4E02-806C-4BCA735B6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52B0EB34-985F-4B9B-89A9-F40CFDE3C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C18E2-DA08-4A25-97C4-651160A2E2B9}" type="datetimeFigureOut">
              <a:rPr lang="ca-ES" smtClean="0"/>
              <a:t>06/01/2019</a:t>
            </a:fld>
            <a:endParaRPr lang="ca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45891CC-76B2-4DC9-975C-C0D15E479C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7F41C3A-A715-4F72-8090-8E5D4344D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D7D0E-38D3-4673-8BBB-8EBE57A439DC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58233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>
            <a:extLst>
              <a:ext uri="{FF2B5EF4-FFF2-40B4-BE49-F238E27FC236}">
                <a16:creationId xmlns:a16="http://schemas.microsoft.com/office/drawing/2014/main" id="{6FC11E2E-9797-4FEA-90FD-894E32A2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48626"/>
            <a:ext cx="6738450" cy="1409374"/>
          </a:xfrm>
          <a:custGeom>
            <a:avLst/>
            <a:gdLst>
              <a:gd name="connsiteX0" fmla="*/ 0 w 6738450"/>
              <a:gd name="connsiteY0" fmla="*/ 0 h 1409374"/>
              <a:gd name="connsiteX1" fmla="*/ 6738450 w 6738450"/>
              <a:gd name="connsiteY1" fmla="*/ 0 h 1409374"/>
              <a:gd name="connsiteX2" fmla="*/ 6085725 w 6738450"/>
              <a:gd name="connsiteY2" fmla="*/ 1409374 h 1409374"/>
              <a:gd name="connsiteX3" fmla="*/ 1524000 w 6738450"/>
              <a:gd name="connsiteY3" fmla="*/ 1409374 h 1409374"/>
              <a:gd name="connsiteX4" fmla="*/ 1200418 w 6738450"/>
              <a:gd name="connsiteY4" fmla="*/ 1409374 h 1409374"/>
              <a:gd name="connsiteX5" fmla="*/ 0 w 6738450"/>
              <a:gd name="connsiteY5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38450" h="1409374">
                <a:moveTo>
                  <a:pt x="0" y="0"/>
                </a:moveTo>
                <a:lnTo>
                  <a:pt x="6738450" y="0"/>
                </a:lnTo>
                <a:lnTo>
                  <a:pt x="6085725" y="1409374"/>
                </a:lnTo>
                <a:lnTo>
                  <a:pt x="1524000" y="1409374"/>
                </a:lnTo>
                <a:lnTo>
                  <a:pt x="1200418" y="1409374"/>
                </a:lnTo>
                <a:lnTo>
                  <a:pt x="0" y="1409374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Freeform 33">
            <a:extLst>
              <a:ext uri="{FF2B5EF4-FFF2-40B4-BE49-F238E27FC236}">
                <a16:creationId xmlns:a16="http://schemas.microsoft.com/office/drawing/2014/main" id="{F8828EFD-56F8-4B00-9A0D-B623CC074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02096" y="3608996"/>
            <a:ext cx="4522796" cy="3249004"/>
          </a:xfrm>
          <a:custGeom>
            <a:avLst/>
            <a:gdLst>
              <a:gd name="connsiteX0" fmla="*/ 3018081 w 4522796"/>
              <a:gd name="connsiteY0" fmla="*/ 0 h 3249004"/>
              <a:gd name="connsiteX1" fmla="*/ 0 w 4522796"/>
              <a:gd name="connsiteY1" fmla="*/ 0 h 3249004"/>
              <a:gd name="connsiteX2" fmla="*/ 0 w 4522796"/>
              <a:gd name="connsiteY2" fmla="*/ 3249004 h 3249004"/>
              <a:gd name="connsiteX3" fmla="*/ 4522796 w 4522796"/>
              <a:gd name="connsiteY3" fmla="*/ 3249004 h 3249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3249004">
                <a:moveTo>
                  <a:pt x="3018081" y="0"/>
                </a:moveTo>
                <a:lnTo>
                  <a:pt x="0" y="0"/>
                </a:lnTo>
                <a:lnTo>
                  <a:pt x="0" y="3249004"/>
                </a:lnTo>
                <a:lnTo>
                  <a:pt x="4522796" y="3249004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/>
          </a:p>
        </p:txBody>
      </p:sp>
      <p:sp>
        <p:nvSpPr>
          <p:cNvPr id="2" name="Títol 1">
            <a:extLst>
              <a:ext uri="{FF2B5EF4-FFF2-40B4-BE49-F238E27FC236}">
                <a16:creationId xmlns:a16="http://schemas.microsoft.com/office/drawing/2014/main" id="{582F766E-25A4-48CD-BD99-8B2D684D1D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011117"/>
            <a:ext cx="6618051" cy="1355750"/>
          </a:xfrm>
        </p:spPr>
        <p:txBody>
          <a:bodyPr>
            <a:normAutofit/>
          </a:bodyPr>
          <a:lstStyle/>
          <a:p>
            <a:pPr algn="l"/>
            <a:r>
              <a:rPr lang="ca-ES" sz="4600" b="1" dirty="0">
                <a:solidFill>
                  <a:srgbClr val="FF0000"/>
                </a:solidFill>
              </a:rPr>
              <a:t>LA SEGONA REPÚBLICA ESPANYOLA</a:t>
            </a:r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57C34F10-6989-4ED4-9FAC-2964BF85A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3823"/>
            <a:ext cx="6618051" cy="911117"/>
          </a:xfrm>
        </p:spPr>
        <p:txBody>
          <a:bodyPr>
            <a:normAutofit/>
          </a:bodyPr>
          <a:lstStyle/>
          <a:p>
            <a:pPr algn="l"/>
            <a:r>
              <a:rPr lang="ca-ES" sz="2800" b="1" dirty="0">
                <a:solidFill>
                  <a:schemeClr val="accent2">
                    <a:lumMod val="75000"/>
                  </a:schemeClr>
                </a:solidFill>
              </a:rPr>
              <a:t>2. La Constitució de 1931</a:t>
            </a:r>
          </a:p>
        </p:txBody>
      </p:sp>
      <p:sp>
        <p:nvSpPr>
          <p:cNvPr id="14" name="Freeform 24">
            <a:extLst>
              <a:ext uri="{FF2B5EF4-FFF2-40B4-BE49-F238E27FC236}">
                <a16:creationId xmlns:a16="http://schemas.microsoft.com/office/drawing/2014/main" id="{3D4697C8-4A0D-4493-B526-7CC15E0EE5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0618" cy="2896258"/>
          </a:xfrm>
          <a:custGeom>
            <a:avLst/>
            <a:gdLst>
              <a:gd name="connsiteX0" fmla="*/ 0 w 5920618"/>
              <a:gd name="connsiteY0" fmla="*/ 0 h 2896258"/>
              <a:gd name="connsiteX1" fmla="*/ 3191370 w 5920618"/>
              <a:gd name="connsiteY1" fmla="*/ 0 h 2896258"/>
              <a:gd name="connsiteX2" fmla="*/ 3346315 w 5920618"/>
              <a:gd name="connsiteY2" fmla="*/ 0 h 2896258"/>
              <a:gd name="connsiteX3" fmla="*/ 5920618 w 5920618"/>
              <a:gd name="connsiteY3" fmla="*/ 0 h 2896258"/>
              <a:gd name="connsiteX4" fmla="*/ 4583705 w 5920618"/>
              <a:gd name="connsiteY4" fmla="*/ 2896258 h 2896258"/>
              <a:gd name="connsiteX5" fmla="*/ 3346315 w 5920618"/>
              <a:gd name="connsiteY5" fmla="*/ 2896258 h 2896258"/>
              <a:gd name="connsiteX6" fmla="*/ 1854457 w 5920618"/>
              <a:gd name="connsiteY6" fmla="*/ 2896258 h 2896258"/>
              <a:gd name="connsiteX7" fmla="*/ 0 w 5920618"/>
              <a:gd name="connsiteY7" fmla="*/ 2896258 h 2896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20618" h="2896258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8" y="0"/>
                </a:lnTo>
                <a:lnTo>
                  <a:pt x="4583705" y="2896258"/>
                </a:lnTo>
                <a:lnTo>
                  <a:pt x="3346315" y="2896258"/>
                </a:lnTo>
                <a:lnTo>
                  <a:pt x="1854457" y="2896258"/>
                </a:lnTo>
                <a:lnTo>
                  <a:pt x="0" y="2896258"/>
                </a:lnTo>
                <a:close/>
              </a:path>
            </a:pathLst>
          </a:custGeom>
          <a:solidFill>
            <a:srgbClr val="7E4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1ED4A0DB-C728-4516-889B-D826442AA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51" y="119114"/>
            <a:ext cx="3400424" cy="5171748"/>
          </a:xfrm>
          <a:prstGeom prst="rect">
            <a:avLst/>
          </a:prstGeom>
        </p:spPr>
      </p:pic>
      <p:sp>
        <p:nvSpPr>
          <p:cNvPr id="16" name="Freeform 15">
            <a:extLst>
              <a:ext uri="{FF2B5EF4-FFF2-40B4-BE49-F238E27FC236}">
                <a16:creationId xmlns:a16="http://schemas.microsoft.com/office/drawing/2014/main" id="{A085B63A-2D2F-4B09-9BFB-E2080686C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5448626"/>
            <a:ext cx="5925190" cy="1409374"/>
          </a:xfrm>
          <a:custGeom>
            <a:avLst/>
            <a:gdLst>
              <a:gd name="connsiteX0" fmla="*/ 652725 w 5925190"/>
              <a:gd name="connsiteY0" fmla="*/ 0 h 1409374"/>
              <a:gd name="connsiteX1" fmla="*/ 5925190 w 5925190"/>
              <a:gd name="connsiteY1" fmla="*/ 0 h 1409374"/>
              <a:gd name="connsiteX2" fmla="*/ 5925190 w 5925190"/>
              <a:gd name="connsiteY2" fmla="*/ 1409374 h 1409374"/>
              <a:gd name="connsiteX3" fmla="*/ 0 w 5925190"/>
              <a:gd name="connsiteY3" fmla="*/ 1409374 h 1409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1409374">
                <a:moveTo>
                  <a:pt x="652725" y="0"/>
                </a:moveTo>
                <a:lnTo>
                  <a:pt x="5925190" y="0"/>
                </a:lnTo>
                <a:lnTo>
                  <a:pt x="5925190" y="1409374"/>
                </a:lnTo>
                <a:lnTo>
                  <a:pt x="0" y="1409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Imatge 6">
            <a:extLst>
              <a:ext uri="{FF2B5EF4-FFF2-40B4-BE49-F238E27FC236}">
                <a16:creationId xmlns:a16="http://schemas.microsoft.com/office/drawing/2014/main" id="{6B9DF2F1-E84A-4E40-80D7-67A15F568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3" y="6078995"/>
            <a:ext cx="2220485" cy="575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70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5" y="402071"/>
            <a:ext cx="9367981" cy="715530"/>
          </a:xfrm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La qüestió religiosa i la “crema de convents”.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310951" y="1238678"/>
            <a:ext cx="11145224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Des dels primers dies el Govern de la República va dur a terme una política determinada a la separació d’Estat i Església, a la laïcització de la vida pública i a la limitació dels privilegis de l’Església Catòlica en diversos àmbits i molt especialment en l’educatiu.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4" name="Imatge 13" descr="Imatge que conté edifici, foto, antic&#10;&#10;Descripció generada automàticament">
            <a:extLst>
              <a:ext uri="{FF2B5EF4-FFF2-40B4-BE49-F238E27FC236}">
                <a16:creationId xmlns:a16="http://schemas.microsoft.com/office/drawing/2014/main" id="{8C149E75-1CE0-4699-A773-C4109D646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051" y="2315392"/>
            <a:ext cx="4370783" cy="3362140"/>
          </a:xfrm>
          <a:prstGeom prst="rect">
            <a:avLst/>
          </a:prstGeom>
        </p:spPr>
      </p:pic>
      <p:sp>
        <p:nvSpPr>
          <p:cNvPr id="19" name="QuadreDeText 18">
            <a:extLst>
              <a:ext uri="{FF2B5EF4-FFF2-40B4-BE49-F238E27FC236}">
                <a16:creationId xmlns:a16="http://schemas.microsoft.com/office/drawing/2014/main" id="{E3205216-2CF4-4E18-BA38-97250AFEF4B5}"/>
              </a:ext>
            </a:extLst>
          </p:cNvPr>
          <p:cNvSpPr txBox="1"/>
          <p:nvPr/>
        </p:nvSpPr>
        <p:spPr>
          <a:xfrm>
            <a:off x="310951" y="2315392"/>
            <a:ext cx="4296262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La major part de la jerarquia eclesiàstica, encapçalada per l’arquebisbe de Toledo,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el cardenal primat Pedro Segura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, va deixar clara una postura hostil a la República i a la seva política en matèria religiosa.</a:t>
            </a:r>
          </a:p>
        </p:txBody>
      </p:sp>
      <p:sp>
        <p:nvSpPr>
          <p:cNvPr id="20" name="QuadreDeText 19">
            <a:extLst>
              <a:ext uri="{FF2B5EF4-FFF2-40B4-BE49-F238E27FC236}">
                <a16:creationId xmlns:a16="http://schemas.microsoft.com/office/drawing/2014/main" id="{9951F948-16F4-43CA-9174-098DA16D8BA6}"/>
              </a:ext>
            </a:extLst>
          </p:cNvPr>
          <p:cNvSpPr txBox="1"/>
          <p:nvPr/>
        </p:nvSpPr>
        <p:spPr>
          <a:xfrm>
            <a:off x="310951" y="3950998"/>
            <a:ext cx="4296262" cy="258532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Amb motiu de la inauguració del </a:t>
            </a:r>
            <a:r>
              <a:rPr lang="es-ES" i="1" dirty="0">
                <a:solidFill>
                  <a:schemeClr val="accent2">
                    <a:lumMod val="50000"/>
                  </a:schemeClr>
                </a:solidFill>
              </a:rPr>
              <a:t>Círculo Monárquico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 a Madrid, es van produir una sèrie d’incidents que van derivar en l’incendi, el dia 12 de maig de 1931, d’un convent dels jesuïtes a Madrid. Davant la passivitat del Govern, gairebé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100 edificis religiosos foren assaltats i incendiats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a la capital i a altres ciutat durant el mes de maig.</a:t>
            </a:r>
          </a:p>
        </p:txBody>
      </p:sp>
      <p:sp>
        <p:nvSpPr>
          <p:cNvPr id="21" name="QuadreDeText 20">
            <a:extLst>
              <a:ext uri="{FF2B5EF4-FFF2-40B4-BE49-F238E27FC236}">
                <a16:creationId xmlns:a16="http://schemas.microsoft.com/office/drawing/2014/main" id="{31EC0536-D13B-4BEE-ABBB-1886C90BB987}"/>
              </a:ext>
            </a:extLst>
          </p:cNvPr>
          <p:cNvSpPr txBox="1"/>
          <p:nvPr/>
        </p:nvSpPr>
        <p:spPr>
          <a:xfrm>
            <a:off x="4994890" y="5865543"/>
            <a:ext cx="6673722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El Govern va ordenar la suspensió dels diaris ultraconservadors </a:t>
            </a:r>
            <a:r>
              <a:rPr lang="es-ES" b="1" i="1" dirty="0"/>
              <a:t>El Debate</a:t>
            </a:r>
            <a:r>
              <a:rPr lang="ca-ES" dirty="0"/>
              <a:t> i l’</a:t>
            </a:r>
            <a:r>
              <a:rPr lang="ca-ES" b="1" i="1" dirty="0"/>
              <a:t>ABC</a:t>
            </a:r>
            <a:r>
              <a:rPr lang="ca-ES" dirty="0"/>
              <a:t>, i l’expulsió d’Espanya de diversos membres de l'episcopat, entre ells el propi Pedro Segura.</a:t>
            </a:r>
          </a:p>
        </p:txBody>
      </p:sp>
      <p:pic>
        <p:nvPicPr>
          <p:cNvPr id="23" name="Imatge 22" descr="Imatge que conté persona, exterior&#10;&#10;Descripció generada automàticament">
            <a:extLst>
              <a:ext uri="{FF2B5EF4-FFF2-40B4-BE49-F238E27FC236}">
                <a16:creationId xmlns:a16="http://schemas.microsoft.com/office/drawing/2014/main" id="{E03308B8-67CD-4540-9171-F83EA5210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453" y="3426733"/>
            <a:ext cx="1981200" cy="2314575"/>
          </a:xfrm>
          <a:prstGeom prst="rect">
            <a:avLst/>
          </a:prstGeom>
        </p:spPr>
      </p:pic>
      <p:sp>
        <p:nvSpPr>
          <p:cNvPr id="24" name="QuadreDeText 23">
            <a:extLst>
              <a:ext uri="{FF2B5EF4-FFF2-40B4-BE49-F238E27FC236}">
                <a16:creationId xmlns:a16="http://schemas.microsoft.com/office/drawing/2014/main" id="{45483292-71C6-4CBD-8294-D538AB4A792C}"/>
              </a:ext>
            </a:extLst>
          </p:cNvPr>
          <p:cNvSpPr txBox="1"/>
          <p:nvPr/>
        </p:nvSpPr>
        <p:spPr>
          <a:xfrm>
            <a:off x="9217889" y="2382326"/>
            <a:ext cx="282632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ç"/>
            </a:pPr>
            <a:r>
              <a:rPr lang="ca-ES" sz="1400" dirty="0">
                <a:sym typeface="Wingdings" panose="05000000000000000000" pitchFamily="2" charset="2"/>
              </a:rPr>
              <a:t>Incendi de la </a:t>
            </a:r>
            <a:r>
              <a:rPr lang="es-ES" sz="1400" i="1" dirty="0">
                <a:sym typeface="Wingdings" panose="05000000000000000000" pitchFamily="2" charset="2"/>
              </a:rPr>
              <a:t>Casa Profesa </a:t>
            </a:r>
            <a:r>
              <a:rPr lang="ca-ES" sz="1400" dirty="0">
                <a:sym typeface="Wingdings" panose="05000000000000000000" pitchFamily="2" charset="2"/>
              </a:rPr>
              <a:t>a Madrid, residència dels jesuïtes.</a:t>
            </a:r>
          </a:p>
          <a:p>
            <a:endParaRPr lang="ca-ES" sz="1400" dirty="0">
              <a:sym typeface="Wingdings" panose="05000000000000000000" pitchFamily="2" charset="2"/>
            </a:endParaRPr>
          </a:p>
          <a:p>
            <a:pPr algn="r"/>
            <a:r>
              <a:rPr lang="ca-ES" sz="1400" dirty="0">
                <a:sym typeface="Wingdings" panose="05000000000000000000" pitchFamily="2" charset="2"/>
              </a:rPr>
              <a:t>El cardenal primat Pedro Segura 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4017404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5" y="402071"/>
            <a:ext cx="10116128" cy="715530"/>
          </a:xfrm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La política laboral i el desafiament dels sindicats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6535160" y="1256146"/>
            <a:ext cx="4795981" cy="258532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L’OPOSICIÓ REVOLUCIONÀRIA</a:t>
            </a:r>
          </a:p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L’esquerra més revolucionària, i sobretot la CNT va practicar la tàctica de “l’acció directa” per boicotejar la política laboral del Govern i superar el que anomenàvem la “república burgesa” amb la revolució proletària.</a:t>
            </a:r>
          </a:p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Amb gairebé 1.000.000 d’afiliats a tota Espanya, va provocar una gran onada de vagues, com la de </a:t>
            </a:r>
            <a:r>
              <a:rPr lang="ca-ES" b="1" i="1" dirty="0">
                <a:solidFill>
                  <a:schemeClr val="accent2">
                    <a:lumMod val="50000"/>
                  </a:schemeClr>
                </a:solidFill>
              </a:rPr>
              <a:t>Telefònica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 el mateix 1931.</a:t>
            </a:r>
          </a:p>
        </p:txBody>
      </p:sp>
      <p:pic>
        <p:nvPicPr>
          <p:cNvPr id="6" name="Imatge 5" descr="Imatge que conté home, corbata, persona, foto&#10;&#10;Descripció generada automàticament">
            <a:extLst>
              <a:ext uri="{FF2B5EF4-FFF2-40B4-BE49-F238E27FC236}">
                <a16:creationId xmlns:a16="http://schemas.microsoft.com/office/drawing/2014/main" id="{C1CD1486-7294-4734-9BEB-1A62BFF23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5" y="1334234"/>
            <a:ext cx="1671042" cy="2291052"/>
          </a:xfrm>
          <a:prstGeom prst="rect">
            <a:avLst/>
          </a:prstGeom>
        </p:spPr>
      </p:pic>
      <p:sp>
        <p:nvSpPr>
          <p:cNvPr id="8" name="QuadreDeText 7">
            <a:extLst>
              <a:ext uri="{FF2B5EF4-FFF2-40B4-BE49-F238E27FC236}">
                <a16:creationId xmlns:a16="http://schemas.microsoft.com/office/drawing/2014/main" id="{6D317A51-BF89-402D-A62B-B2CC3D50627D}"/>
              </a:ext>
            </a:extLst>
          </p:cNvPr>
          <p:cNvSpPr txBox="1"/>
          <p:nvPr/>
        </p:nvSpPr>
        <p:spPr>
          <a:xfrm>
            <a:off x="2398920" y="1334234"/>
            <a:ext cx="3484644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400" dirty="0"/>
              <a:t>El socialista </a:t>
            </a:r>
            <a:r>
              <a:rPr lang="ca-ES" sz="1400" b="1" dirty="0"/>
              <a:t>Francisco Largo Caballero </a:t>
            </a:r>
            <a:r>
              <a:rPr lang="ca-ES" sz="1400" dirty="0"/>
              <a:t>fou el ministre de Treball des d’abril de 1931 fins al setembre de 1933, i inicia una intensa política de reformes laborals i socials com la jornada de 40 hores setmanals o la Llei de Contractes Laborals. També impulsà els convenis col·lectius i per primera vegada el dret a les vacances pagades (7 dies a l’any).</a:t>
            </a:r>
          </a:p>
        </p:txBody>
      </p:sp>
      <p:pic>
        <p:nvPicPr>
          <p:cNvPr id="9" name="Imatge 8">
            <a:extLst>
              <a:ext uri="{FF2B5EF4-FFF2-40B4-BE49-F238E27FC236}">
                <a16:creationId xmlns:a16="http://schemas.microsoft.com/office/drawing/2014/main" id="{F11FDD78-9E1F-4698-899A-DA2B792C9E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35" y="3983698"/>
            <a:ext cx="4525006" cy="2736214"/>
          </a:xfrm>
          <a:prstGeom prst="rect">
            <a:avLst/>
          </a:prstGeom>
        </p:spPr>
      </p:pic>
      <p:sp>
        <p:nvSpPr>
          <p:cNvPr id="11" name="QuadreDeText 10">
            <a:extLst>
              <a:ext uri="{FF2B5EF4-FFF2-40B4-BE49-F238E27FC236}">
                <a16:creationId xmlns:a16="http://schemas.microsoft.com/office/drawing/2014/main" id="{E8256F54-EE84-4CF2-9863-48F9FA2A62E9}"/>
              </a:ext>
            </a:extLst>
          </p:cNvPr>
          <p:cNvSpPr txBox="1"/>
          <p:nvPr/>
        </p:nvSpPr>
        <p:spPr>
          <a:xfrm>
            <a:off x="462251" y="4965586"/>
            <a:ext cx="6206404" cy="1754326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LA CNT I LA FAI</a:t>
            </a:r>
          </a:p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Dins de la CNT, es va imposant la línia més dura i revolucionària de la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F.A.I.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 (Federació Anarquista Ibèrica), per sobre de la pròpiament sindicalista, liderada per personatges com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Joan Peiró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i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Àngel </a:t>
            </a:r>
            <a:r>
              <a:rPr lang="ca-ES" b="1" dirty="0" err="1">
                <a:solidFill>
                  <a:schemeClr val="accent2">
                    <a:lumMod val="50000"/>
                  </a:schemeClr>
                </a:solidFill>
              </a:rPr>
              <a:t>Pestaña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, que van signar el </a:t>
            </a:r>
            <a:r>
              <a:rPr lang="ca-ES" b="1" i="1" dirty="0">
                <a:solidFill>
                  <a:schemeClr val="accent2">
                    <a:lumMod val="50000"/>
                  </a:schemeClr>
                </a:solidFill>
              </a:rPr>
              <a:t>Manifest dels 30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, en la qual renegaven de la via insurreccional.</a:t>
            </a:r>
          </a:p>
        </p:txBody>
      </p:sp>
      <p:pic>
        <p:nvPicPr>
          <p:cNvPr id="13" name="Imatge 12" descr="Imatge que conté home, persona, corbata, portar&#10;&#10;Descripció generada automàticament">
            <a:extLst>
              <a:ext uri="{FF2B5EF4-FFF2-40B4-BE49-F238E27FC236}">
                <a16:creationId xmlns:a16="http://schemas.microsoft.com/office/drawing/2014/main" id="{81E285C6-5711-4FE6-8D66-7DB82649C8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19" y="3512935"/>
            <a:ext cx="685089" cy="1383881"/>
          </a:xfrm>
          <a:prstGeom prst="rect">
            <a:avLst/>
          </a:prstGeom>
        </p:spPr>
      </p:pic>
      <p:pic>
        <p:nvPicPr>
          <p:cNvPr id="15" name="Imatge 14" descr="Imatge que conté home, corbata, persona, portar&#10;&#10;Descripció generada automàticament">
            <a:extLst>
              <a:ext uri="{FF2B5EF4-FFF2-40B4-BE49-F238E27FC236}">
                <a16:creationId xmlns:a16="http://schemas.microsoft.com/office/drawing/2014/main" id="{B013633D-7096-48C0-88F4-B2DCC582E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087" y="3625286"/>
            <a:ext cx="841810" cy="1252926"/>
          </a:xfrm>
          <a:prstGeom prst="rect">
            <a:avLst/>
          </a:prstGeom>
        </p:spPr>
      </p:pic>
      <p:sp>
        <p:nvSpPr>
          <p:cNvPr id="16" name="QuadreDeText 15">
            <a:extLst>
              <a:ext uri="{FF2B5EF4-FFF2-40B4-BE49-F238E27FC236}">
                <a16:creationId xmlns:a16="http://schemas.microsoft.com/office/drawing/2014/main" id="{4636FCE7-CCAA-48E3-AD88-EF29D3D27839}"/>
              </a:ext>
            </a:extLst>
          </p:cNvPr>
          <p:cNvSpPr txBox="1"/>
          <p:nvPr/>
        </p:nvSpPr>
        <p:spPr>
          <a:xfrm>
            <a:off x="975882" y="4121084"/>
            <a:ext cx="3484644" cy="7386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sz="1400" b="1" dirty="0"/>
              <a:t>Joan Peiró </a:t>
            </a:r>
            <a:r>
              <a:rPr lang="ca-ES" sz="1400" dirty="0"/>
              <a:t>(a l’esquerra) i </a:t>
            </a:r>
            <a:r>
              <a:rPr lang="ca-ES" sz="1400" b="1" dirty="0"/>
              <a:t>Angel </a:t>
            </a:r>
            <a:r>
              <a:rPr lang="ca-ES" sz="1400" b="1" dirty="0" err="1"/>
              <a:t>Pestaña</a:t>
            </a:r>
            <a:r>
              <a:rPr lang="ca-ES" sz="1400" b="1" dirty="0"/>
              <a:t> </a:t>
            </a:r>
            <a:r>
              <a:rPr lang="ca-ES" sz="1400" dirty="0"/>
              <a:t>(a la dreta), líders de la CNT i partidaris de la via més sindicalista.</a:t>
            </a:r>
          </a:p>
        </p:txBody>
      </p:sp>
    </p:spTree>
    <p:extLst>
      <p:ext uri="{BB962C8B-B14F-4D97-AF65-F5344CB8AC3E}">
        <p14:creationId xmlns:p14="http://schemas.microsoft.com/office/powerpoint/2010/main" val="422202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5" y="402071"/>
            <a:ext cx="10116128" cy="715530"/>
          </a:xfrm>
        </p:spPr>
        <p:txBody>
          <a:bodyPr>
            <a:normAutofit fontScale="90000"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La qüestió territorial: l’autonomia catalana i basca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570345" y="1256145"/>
            <a:ext cx="6744855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La CONSTITUCIÓ ESPANYOLA preveia la possibilitat de l’autonomia regional, però sempre dins d’una concepció integral, i no pas federal, de l’Estat.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Imatge 5">
            <a:extLst>
              <a:ext uri="{FF2B5EF4-FFF2-40B4-BE49-F238E27FC236}">
                <a16:creationId xmlns:a16="http://schemas.microsoft.com/office/drawing/2014/main" id="{E9C08B67-5F82-4E70-9679-12923FE2AA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45" y="2382981"/>
            <a:ext cx="1871094" cy="1246909"/>
          </a:xfrm>
          <a:prstGeom prst="rect">
            <a:avLst/>
          </a:prstGeom>
        </p:spPr>
      </p:pic>
      <p:pic>
        <p:nvPicPr>
          <p:cNvPr id="8" name="Imatge 7">
            <a:extLst>
              <a:ext uri="{FF2B5EF4-FFF2-40B4-BE49-F238E27FC236}">
                <a16:creationId xmlns:a16="http://schemas.microsoft.com/office/drawing/2014/main" id="{E93FC84D-0ADB-483B-90E6-A9B9D4CBF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439" y="4040924"/>
            <a:ext cx="2216727" cy="1246909"/>
          </a:xfrm>
          <a:prstGeom prst="rect">
            <a:avLst/>
          </a:prstGeom>
        </p:spPr>
      </p:pic>
      <p:sp>
        <p:nvSpPr>
          <p:cNvPr id="10" name="QuadreDeText 9">
            <a:extLst>
              <a:ext uri="{FF2B5EF4-FFF2-40B4-BE49-F238E27FC236}">
                <a16:creationId xmlns:a16="http://schemas.microsoft.com/office/drawing/2014/main" id="{55F04332-3803-4883-95B4-5CB8F3D70DA1}"/>
              </a:ext>
            </a:extLst>
          </p:cNvPr>
          <p:cNvSpPr txBox="1"/>
          <p:nvPr/>
        </p:nvSpPr>
        <p:spPr>
          <a:xfrm>
            <a:off x="2635252" y="2382981"/>
            <a:ext cx="9057983" cy="147732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EL RESTABLIMENT DE LA GENERALITAT DE CATALUNYA</a:t>
            </a:r>
          </a:p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Les negociacions entre Macià i el govern de la República van portar al restabliment de la institució de la Generalitat (17/04/1931) com a forma d’autogovern i a la redacció d’un projecte d’Estatut d’autonomia (que s’havia d’aprovar per una assemblea d’Ajuntaments catalans i en referèndum), l’anomenat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ESTATUT DE NÚRIA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1" name="QuadreDeText 10">
            <a:extLst>
              <a:ext uri="{FF2B5EF4-FFF2-40B4-BE49-F238E27FC236}">
                <a16:creationId xmlns:a16="http://schemas.microsoft.com/office/drawing/2014/main" id="{F618A5F3-D3F0-4DCF-990B-80E8C007E2D6}"/>
              </a:ext>
            </a:extLst>
          </p:cNvPr>
          <p:cNvSpPr txBox="1"/>
          <p:nvPr/>
        </p:nvSpPr>
        <p:spPr>
          <a:xfrm>
            <a:off x="441616" y="4063815"/>
            <a:ext cx="9057983" cy="1200329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EL RESTABLIMENT DELS FURS BASCOS</a:t>
            </a:r>
          </a:p>
          <a:p>
            <a:pPr algn="just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Una assemblea d’Ajuntament del País Basc van aprovar el mes de juny de 1931 un projecte d’Estatut d’autonomia a Estella (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Estatut d’Estella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), que fou presentat a les Corts de la República el mes de setembre.</a:t>
            </a:r>
          </a:p>
        </p:txBody>
      </p:sp>
      <p:sp>
        <p:nvSpPr>
          <p:cNvPr id="13" name="QuadreDeText 12">
            <a:extLst>
              <a:ext uri="{FF2B5EF4-FFF2-40B4-BE49-F238E27FC236}">
                <a16:creationId xmlns:a16="http://schemas.microsoft.com/office/drawing/2014/main" id="{919E0E9D-5620-48A3-A018-7BD0CB49BAE9}"/>
              </a:ext>
            </a:extLst>
          </p:cNvPr>
          <p:cNvSpPr txBox="1"/>
          <p:nvPr/>
        </p:nvSpPr>
        <p:spPr>
          <a:xfrm>
            <a:off x="441616" y="5601855"/>
            <a:ext cx="11251619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ca-ES" dirty="0"/>
              <a:t>Tant l’Estatut de Núria com el d’Estella partien d’una </a:t>
            </a:r>
            <a:r>
              <a:rPr lang="ca-ES" b="1" dirty="0"/>
              <a:t>concepció federal de la República </a:t>
            </a:r>
            <a:r>
              <a:rPr lang="ca-ES" dirty="0"/>
              <a:t>Espanyola, i per tant entraven en contradicció amb el text que s’estava redactant per a la Constitució. Ambdós projectes foren rebutjats o àmpliament retallats i modificats.</a:t>
            </a:r>
          </a:p>
        </p:txBody>
      </p:sp>
    </p:spTree>
    <p:extLst>
      <p:ext uri="{BB962C8B-B14F-4D97-AF65-F5344CB8AC3E}">
        <p14:creationId xmlns:p14="http://schemas.microsoft.com/office/powerpoint/2010/main" val="405559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1" y="178811"/>
            <a:ext cx="5950219" cy="12662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 sz="4100" b="1" dirty="0">
                <a:solidFill>
                  <a:schemeClr val="accent2">
                    <a:lumMod val="50000"/>
                  </a:schemeClr>
                </a:solidFill>
              </a:rPr>
              <a:t>La redacció del text constitucional</a:t>
            </a:r>
          </a:p>
        </p:txBody>
      </p:sp>
      <p:pic>
        <p:nvPicPr>
          <p:cNvPr id="6" name="Imatge 5" descr="Imatge que conté text&#10;&#10;Descripció generada automàticament">
            <a:extLst>
              <a:ext uri="{FF2B5EF4-FFF2-40B4-BE49-F238E27FC236}">
                <a16:creationId xmlns:a16="http://schemas.microsoft.com/office/drawing/2014/main" id="{90C5264E-F7F5-469A-BBB9-1F4E152508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" r="2606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EE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160A4B4-A759-46EF-8B89-7727FAF7E107}"/>
              </a:ext>
            </a:extLst>
          </p:cNvPr>
          <p:cNvSpPr/>
          <p:nvPr/>
        </p:nvSpPr>
        <p:spPr>
          <a:xfrm>
            <a:off x="4965431" y="1607126"/>
            <a:ext cx="6946735" cy="1265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Les Corts Constituents van escollir a finals de juliol de 1931 una</a:t>
            </a:r>
            <a:r>
              <a:rPr lang="ca-ES" b="1" dirty="0"/>
              <a:t> comissió parlamentària</a:t>
            </a:r>
            <a:r>
              <a:rPr lang="ca-ES" dirty="0"/>
              <a:t> de 21 membres per redactar el projecte de Constitució que s’hauria d’aprovar després.  La comissió estava presidida pel socialista </a:t>
            </a:r>
            <a:r>
              <a:rPr lang="ca-ES" b="1" dirty="0"/>
              <a:t>Luís Jiménez de Asúa</a:t>
            </a:r>
            <a:r>
              <a:rPr lang="ca-ES" dirty="0"/>
              <a:t>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2F88C0-1A7B-4DD1-AA5B-9366F437BFEB}"/>
              </a:ext>
            </a:extLst>
          </p:cNvPr>
          <p:cNvSpPr/>
          <p:nvPr/>
        </p:nvSpPr>
        <p:spPr>
          <a:xfrm>
            <a:off x="4965430" y="3034615"/>
            <a:ext cx="6946735" cy="1265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A la Comissió hi havia representants de diversos partits polítics, però fonamentalment d’esquerres (PSOE, PRR, PRRS, ERC, AR ...) Destaca la presència d’una dona, Clara Campoamor (PRR).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D0DAAF2-239D-4C36-B459-BA85DEDE0A61}"/>
              </a:ext>
            </a:extLst>
          </p:cNvPr>
          <p:cNvSpPr/>
          <p:nvPr/>
        </p:nvSpPr>
        <p:spPr>
          <a:xfrm>
            <a:off x="4965431" y="4462104"/>
            <a:ext cx="1851006" cy="1910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/>
              <a:t>El propi Jiménez de Asúa va definir el projecte com “avançat, no socialista, però d’esquerres...”</a:t>
            </a:r>
          </a:p>
        </p:txBody>
      </p:sp>
      <p:pic>
        <p:nvPicPr>
          <p:cNvPr id="9" name="Imatge 8" descr="Imatge que conté persona, paret, dempeus, foto&#10;&#10;Descripció generada automàticament">
            <a:extLst>
              <a:ext uri="{FF2B5EF4-FFF2-40B4-BE49-F238E27FC236}">
                <a16:creationId xmlns:a16="http://schemas.microsoft.com/office/drawing/2014/main" id="{73825428-3F9D-4160-BFFE-70671B2038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84" y="4411771"/>
            <a:ext cx="1554499" cy="2119772"/>
          </a:xfrm>
          <a:prstGeom prst="rect">
            <a:avLst/>
          </a:prstGeom>
        </p:spPr>
      </p:pic>
      <p:pic>
        <p:nvPicPr>
          <p:cNvPr id="14" name="Imatge 13" descr="Imatge que conté persona, home, corbata, foto&#10;&#10;Descripció generada automàticament">
            <a:extLst>
              <a:ext uri="{FF2B5EF4-FFF2-40B4-BE49-F238E27FC236}">
                <a16:creationId xmlns:a16="http://schemas.microsoft.com/office/drawing/2014/main" id="{F95641B1-1DBD-4573-8FE1-C2B2B2950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11" y="4411771"/>
            <a:ext cx="1554499" cy="2072665"/>
          </a:xfrm>
          <a:prstGeom prst="rect">
            <a:avLst/>
          </a:prstGeom>
        </p:spPr>
      </p:pic>
      <p:cxnSp>
        <p:nvCxnSpPr>
          <p:cNvPr id="16" name="Connector de fletxa recta 15">
            <a:extLst>
              <a:ext uri="{FF2B5EF4-FFF2-40B4-BE49-F238E27FC236}">
                <a16:creationId xmlns:a16="http://schemas.microsoft.com/office/drawing/2014/main" id="{13CE5E36-E909-4C79-B979-6C0B80577D53}"/>
              </a:ext>
            </a:extLst>
          </p:cNvPr>
          <p:cNvCxnSpPr/>
          <p:nvPr/>
        </p:nvCxnSpPr>
        <p:spPr>
          <a:xfrm>
            <a:off x="6816437" y="4775200"/>
            <a:ext cx="739974" cy="350982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 de fletxa recta 18">
            <a:extLst>
              <a:ext uri="{FF2B5EF4-FFF2-40B4-BE49-F238E27FC236}">
                <a16:creationId xmlns:a16="http://schemas.microsoft.com/office/drawing/2014/main" id="{CD25CF56-ACAB-4DB9-B8A6-0CAB77428080}"/>
              </a:ext>
            </a:extLst>
          </p:cNvPr>
          <p:cNvCxnSpPr/>
          <p:nvPr/>
        </p:nvCxnSpPr>
        <p:spPr>
          <a:xfrm>
            <a:off x="9245600" y="4155226"/>
            <a:ext cx="526473" cy="638447"/>
          </a:xfrm>
          <a:prstGeom prst="straightConnector1">
            <a:avLst/>
          </a:prstGeom>
          <a:ln w="38100">
            <a:solidFill>
              <a:schemeClr val="accent2">
                <a:lumMod val="50000"/>
              </a:schemeClr>
            </a:solidFill>
            <a:headEnd type="oval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455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5" y="402071"/>
            <a:ext cx="10116128" cy="715530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Els principis bàsics de la Constitució del 31 (I)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12" name="QuadreDeText 11">
            <a:extLst>
              <a:ext uri="{FF2B5EF4-FFF2-40B4-BE49-F238E27FC236}">
                <a16:creationId xmlns:a16="http://schemas.microsoft.com/office/drawing/2014/main" id="{8ED5474D-D280-4892-9A80-124A4B641DFB}"/>
              </a:ext>
            </a:extLst>
          </p:cNvPr>
          <p:cNvSpPr txBox="1"/>
          <p:nvPr/>
        </p:nvSpPr>
        <p:spPr>
          <a:xfrm>
            <a:off x="570344" y="1278764"/>
            <a:ext cx="11270671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La Constitució fou aprovada per les Corts el dia 9 de desembre de 1931, amb un contingut social molt avançat per a la seva època, que va fer, a la pràctica, impossible el consens de totes les forces polítiques.</a:t>
            </a:r>
            <a:endParaRPr lang="ca-E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Rectangle: cantonades arrodonides 3">
            <a:extLst>
              <a:ext uri="{FF2B5EF4-FFF2-40B4-BE49-F238E27FC236}">
                <a16:creationId xmlns:a16="http://schemas.microsoft.com/office/drawing/2014/main" id="{A2D2B1C7-BD20-46B1-AFE1-7D60E0D4863F}"/>
              </a:ext>
            </a:extLst>
          </p:cNvPr>
          <p:cNvSpPr/>
          <p:nvPr/>
        </p:nvSpPr>
        <p:spPr>
          <a:xfrm>
            <a:off x="1145310" y="2262603"/>
            <a:ext cx="1459345" cy="907473"/>
          </a:xfrm>
          <a:prstGeom prst="round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ORDENACIÓ DE L’ESTAT</a:t>
            </a:r>
          </a:p>
        </p:txBody>
      </p: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9406AFB8-3AA2-4A6F-B4C1-3026F12634B1}"/>
              </a:ext>
            </a:extLst>
          </p:cNvPr>
          <p:cNvSpPr/>
          <p:nvPr/>
        </p:nvSpPr>
        <p:spPr>
          <a:xfrm>
            <a:off x="3140364" y="2262603"/>
            <a:ext cx="8700654" cy="97613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El nou Estat s’ordenava segons els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principis democràtics i de justícia social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, i especialment el principi d’igualtat entre tots els ciutadans i el reconeixement i defensa del conjunt dels drets individuals. S’abolien els privilegis “de classe” (en relació a la Noblesa).</a:t>
            </a:r>
          </a:p>
        </p:txBody>
      </p:sp>
      <p:sp>
        <p:nvSpPr>
          <p:cNvPr id="8" name="Fletxa: dreta 7">
            <a:extLst>
              <a:ext uri="{FF2B5EF4-FFF2-40B4-BE49-F238E27FC236}">
                <a16:creationId xmlns:a16="http://schemas.microsoft.com/office/drawing/2014/main" id="{8DF68D7F-64CB-4320-B6D6-D40EB213B04D}"/>
              </a:ext>
            </a:extLst>
          </p:cNvPr>
          <p:cNvSpPr/>
          <p:nvPr/>
        </p:nvSpPr>
        <p:spPr>
          <a:xfrm>
            <a:off x="2678546" y="2636064"/>
            <a:ext cx="387927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angle: cantonades arrodonides 9">
            <a:extLst>
              <a:ext uri="{FF2B5EF4-FFF2-40B4-BE49-F238E27FC236}">
                <a16:creationId xmlns:a16="http://schemas.microsoft.com/office/drawing/2014/main" id="{232496C2-6536-4D23-A651-90575DCC70F6}"/>
              </a:ext>
            </a:extLst>
          </p:cNvPr>
          <p:cNvSpPr/>
          <p:nvPr/>
        </p:nvSpPr>
        <p:spPr>
          <a:xfrm>
            <a:off x="1145310" y="3381289"/>
            <a:ext cx="1459345" cy="90747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SEPARACIÓ DE PODERS</a:t>
            </a:r>
          </a:p>
        </p:txBody>
      </p:sp>
      <p:sp>
        <p:nvSpPr>
          <p:cNvPr id="11" name="Rectangle: cantonades arrodonides 10">
            <a:extLst>
              <a:ext uri="{FF2B5EF4-FFF2-40B4-BE49-F238E27FC236}">
                <a16:creationId xmlns:a16="http://schemas.microsoft.com/office/drawing/2014/main" id="{A2480D71-76FC-4BE2-9EBC-C51B5B89B594}"/>
              </a:ext>
            </a:extLst>
          </p:cNvPr>
          <p:cNvSpPr/>
          <p:nvPr/>
        </p:nvSpPr>
        <p:spPr>
          <a:xfrm>
            <a:off x="3140364" y="3381289"/>
            <a:ext cx="8700654" cy="976133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Principi de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separació dels poders de l’Estat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: preeminència i control del poder legislatiu sobre l’executiu. Independència del poder judicial.</a:t>
            </a:r>
          </a:p>
        </p:txBody>
      </p:sp>
      <p:sp>
        <p:nvSpPr>
          <p:cNvPr id="13" name="Fletxa: dreta 12">
            <a:extLst>
              <a:ext uri="{FF2B5EF4-FFF2-40B4-BE49-F238E27FC236}">
                <a16:creationId xmlns:a16="http://schemas.microsoft.com/office/drawing/2014/main" id="{674B58BD-93CC-434C-B485-9C1B020CD147}"/>
              </a:ext>
            </a:extLst>
          </p:cNvPr>
          <p:cNvSpPr/>
          <p:nvPr/>
        </p:nvSpPr>
        <p:spPr>
          <a:xfrm>
            <a:off x="2678546" y="3754750"/>
            <a:ext cx="387927" cy="203200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Rectangle: cantonades arrodonides 13">
            <a:extLst>
              <a:ext uri="{FF2B5EF4-FFF2-40B4-BE49-F238E27FC236}">
                <a16:creationId xmlns:a16="http://schemas.microsoft.com/office/drawing/2014/main" id="{B06A5784-DA6B-4A94-BB59-D73B49773DC7}"/>
              </a:ext>
            </a:extLst>
          </p:cNvPr>
          <p:cNvSpPr/>
          <p:nvPr/>
        </p:nvSpPr>
        <p:spPr>
          <a:xfrm>
            <a:off x="1145310" y="4505342"/>
            <a:ext cx="1459345" cy="90747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SOBIRANIA POPULAR</a:t>
            </a:r>
          </a:p>
        </p:txBody>
      </p:sp>
      <p:sp>
        <p:nvSpPr>
          <p:cNvPr id="15" name="Rectangle: cantonades arrodonides 14">
            <a:extLst>
              <a:ext uri="{FF2B5EF4-FFF2-40B4-BE49-F238E27FC236}">
                <a16:creationId xmlns:a16="http://schemas.microsoft.com/office/drawing/2014/main" id="{344BB78F-58B1-45DC-A32B-40EEF709F2CF}"/>
              </a:ext>
            </a:extLst>
          </p:cNvPr>
          <p:cNvSpPr/>
          <p:nvPr/>
        </p:nvSpPr>
        <p:spPr>
          <a:xfrm>
            <a:off x="3140363" y="4505342"/>
            <a:ext cx="8700653" cy="97613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Idea que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tots els poders de l’Estat emanen del poble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. Prohibició de la discriminació per raó d’edat, sexe, origen ... I principi d’igualtat entre els dos sexes.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Dret de sufragi universal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a partir dels 23 anys per a homes i dones.</a:t>
            </a:r>
          </a:p>
        </p:txBody>
      </p:sp>
      <p:sp>
        <p:nvSpPr>
          <p:cNvPr id="16" name="Fletxa: dreta 15">
            <a:extLst>
              <a:ext uri="{FF2B5EF4-FFF2-40B4-BE49-F238E27FC236}">
                <a16:creationId xmlns:a16="http://schemas.microsoft.com/office/drawing/2014/main" id="{D852B86C-D7BD-4D28-A6DE-333ECF71C7A5}"/>
              </a:ext>
            </a:extLst>
          </p:cNvPr>
          <p:cNvSpPr/>
          <p:nvPr/>
        </p:nvSpPr>
        <p:spPr>
          <a:xfrm>
            <a:off x="2678546" y="4878803"/>
            <a:ext cx="387927" cy="2032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angle: cantonades arrodonides 17">
            <a:extLst>
              <a:ext uri="{FF2B5EF4-FFF2-40B4-BE49-F238E27FC236}">
                <a16:creationId xmlns:a16="http://schemas.microsoft.com/office/drawing/2014/main" id="{15821932-05E8-451D-A82B-558FB9F8C263}"/>
              </a:ext>
            </a:extLst>
          </p:cNvPr>
          <p:cNvSpPr/>
          <p:nvPr/>
        </p:nvSpPr>
        <p:spPr>
          <a:xfrm>
            <a:off x="1145310" y="5618398"/>
            <a:ext cx="1459345" cy="90747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ESTAT INTEGRAL</a:t>
            </a:r>
          </a:p>
        </p:txBody>
      </p:sp>
      <p:sp>
        <p:nvSpPr>
          <p:cNvPr id="19" name="Rectangle: cantonades arrodonides 18">
            <a:extLst>
              <a:ext uri="{FF2B5EF4-FFF2-40B4-BE49-F238E27FC236}">
                <a16:creationId xmlns:a16="http://schemas.microsoft.com/office/drawing/2014/main" id="{D2ED9CBC-D736-47B8-8399-8A83F03533CD}"/>
              </a:ext>
            </a:extLst>
          </p:cNvPr>
          <p:cNvSpPr/>
          <p:nvPr/>
        </p:nvSpPr>
        <p:spPr>
          <a:xfrm>
            <a:off x="3140364" y="5618398"/>
            <a:ext cx="8700652" cy="976133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Model d’Estat integral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(no federal), però que deixava oberta la porta a l’autonomia política de les regions amb personalitat nacional pròpia. Àmplia autonomia per als municipis i les entitats locals.</a:t>
            </a:r>
          </a:p>
        </p:txBody>
      </p:sp>
      <p:sp>
        <p:nvSpPr>
          <p:cNvPr id="20" name="Fletxa: dreta 19">
            <a:extLst>
              <a:ext uri="{FF2B5EF4-FFF2-40B4-BE49-F238E27FC236}">
                <a16:creationId xmlns:a16="http://schemas.microsoft.com/office/drawing/2014/main" id="{210766FA-2516-4E0C-AFDA-4D330881DDFB}"/>
              </a:ext>
            </a:extLst>
          </p:cNvPr>
          <p:cNvSpPr/>
          <p:nvPr/>
        </p:nvSpPr>
        <p:spPr>
          <a:xfrm>
            <a:off x="2678546" y="5991859"/>
            <a:ext cx="387927" cy="2032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057294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345" y="402071"/>
            <a:ext cx="10374746" cy="715530"/>
          </a:xfrm>
        </p:spPr>
        <p:txBody>
          <a:bodyPr>
            <a:normAutofit/>
          </a:bodyPr>
          <a:lstStyle/>
          <a:p>
            <a:r>
              <a:rPr lang="ca-ES" b="1" dirty="0">
                <a:solidFill>
                  <a:schemeClr val="accent2">
                    <a:lumMod val="75000"/>
                  </a:schemeClr>
                </a:solidFill>
              </a:rPr>
              <a:t>Els principis bàsics de la Constitució del 31 (II)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sp>
        <p:nvSpPr>
          <p:cNvPr id="4" name="Rectangle: cantonades arrodonides 3">
            <a:extLst>
              <a:ext uri="{FF2B5EF4-FFF2-40B4-BE49-F238E27FC236}">
                <a16:creationId xmlns:a16="http://schemas.microsoft.com/office/drawing/2014/main" id="{A2D2B1C7-BD20-46B1-AFE1-7D60E0D4863F}"/>
              </a:ext>
            </a:extLst>
          </p:cNvPr>
          <p:cNvSpPr/>
          <p:nvPr/>
        </p:nvSpPr>
        <p:spPr>
          <a:xfrm>
            <a:off x="712066" y="1994748"/>
            <a:ext cx="1459345" cy="907473"/>
          </a:xfrm>
          <a:prstGeom prst="round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ESTAT ACONFES-SIONAL</a:t>
            </a:r>
          </a:p>
        </p:txBody>
      </p:sp>
      <p:sp>
        <p:nvSpPr>
          <p:cNvPr id="6" name="Rectangle: cantonades arrodonides 5">
            <a:extLst>
              <a:ext uri="{FF2B5EF4-FFF2-40B4-BE49-F238E27FC236}">
                <a16:creationId xmlns:a16="http://schemas.microsoft.com/office/drawing/2014/main" id="{9406AFB8-3AA2-4A6F-B4C1-3026F12634B1}"/>
              </a:ext>
            </a:extLst>
          </p:cNvPr>
          <p:cNvSpPr/>
          <p:nvPr/>
        </p:nvSpPr>
        <p:spPr>
          <a:xfrm>
            <a:off x="2707119" y="1994748"/>
            <a:ext cx="8976879" cy="976133"/>
          </a:xfrm>
          <a:prstGeom prst="round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Es declarava la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no-confessionalitat de l’Estat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i per tant l’absoluta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separació entre Estat i Església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. Es secularitzava l’ensenyament i els cementiris, i també es regulava el matrimoni civil i el dret de divorci.</a:t>
            </a:r>
          </a:p>
        </p:txBody>
      </p:sp>
      <p:sp>
        <p:nvSpPr>
          <p:cNvPr id="8" name="Fletxa: dreta 7">
            <a:extLst>
              <a:ext uri="{FF2B5EF4-FFF2-40B4-BE49-F238E27FC236}">
                <a16:creationId xmlns:a16="http://schemas.microsoft.com/office/drawing/2014/main" id="{8DF68D7F-64CB-4320-B6D6-D40EB213B04D}"/>
              </a:ext>
            </a:extLst>
          </p:cNvPr>
          <p:cNvSpPr/>
          <p:nvPr/>
        </p:nvSpPr>
        <p:spPr>
          <a:xfrm>
            <a:off x="2245302" y="2368209"/>
            <a:ext cx="387927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0" name="Rectangle: cantonades arrodonides 9">
            <a:extLst>
              <a:ext uri="{FF2B5EF4-FFF2-40B4-BE49-F238E27FC236}">
                <a16:creationId xmlns:a16="http://schemas.microsoft.com/office/drawing/2014/main" id="{232496C2-6536-4D23-A651-90575DCC70F6}"/>
              </a:ext>
            </a:extLst>
          </p:cNvPr>
          <p:cNvSpPr/>
          <p:nvPr/>
        </p:nvSpPr>
        <p:spPr>
          <a:xfrm>
            <a:off x="712066" y="3113434"/>
            <a:ext cx="1459345" cy="907473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ESTAT SOCIAL</a:t>
            </a:r>
          </a:p>
        </p:txBody>
      </p:sp>
      <p:sp>
        <p:nvSpPr>
          <p:cNvPr id="11" name="Rectangle: cantonades arrodonides 10">
            <a:extLst>
              <a:ext uri="{FF2B5EF4-FFF2-40B4-BE49-F238E27FC236}">
                <a16:creationId xmlns:a16="http://schemas.microsoft.com/office/drawing/2014/main" id="{A2480D71-76FC-4BE2-9EBC-C51B5B89B594}"/>
              </a:ext>
            </a:extLst>
          </p:cNvPr>
          <p:cNvSpPr/>
          <p:nvPr/>
        </p:nvSpPr>
        <p:spPr>
          <a:xfrm>
            <a:off x="2707119" y="3113434"/>
            <a:ext cx="8976879" cy="976133"/>
          </a:xfrm>
          <a:prstGeom prst="round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L’Estat s’atorgava una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funció social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i per tant amb capacitat per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intervenir en l’ordenació econòmica amb finalitats socials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. Es definia el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treball com un dret i un deure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. Es reconeixia el dret a la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propietat privada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, però amb la possibilitat d’expropiació pel bé comú. </a:t>
            </a:r>
          </a:p>
        </p:txBody>
      </p:sp>
      <p:sp>
        <p:nvSpPr>
          <p:cNvPr id="13" name="Fletxa: dreta 12">
            <a:extLst>
              <a:ext uri="{FF2B5EF4-FFF2-40B4-BE49-F238E27FC236}">
                <a16:creationId xmlns:a16="http://schemas.microsoft.com/office/drawing/2014/main" id="{674B58BD-93CC-434C-B485-9C1B020CD147}"/>
              </a:ext>
            </a:extLst>
          </p:cNvPr>
          <p:cNvSpPr/>
          <p:nvPr/>
        </p:nvSpPr>
        <p:spPr>
          <a:xfrm>
            <a:off x="2245302" y="3486895"/>
            <a:ext cx="387927" cy="203200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4" name="Rectangle: cantonades arrodonides 13">
            <a:extLst>
              <a:ext uri="{FF2B5EF4-FFF2-40B4-BE49-F238E27FC236}">
                <a16:creationId xmlns:a16="http://schemas.microsoft.com/office/drawing/2014/main" id="{B06A5784-DA6B-4A94-BB59-D73B49773DC7}"/>
              </a:ext>
            </a:extLst>
          </p:cNvPr>
          <p:cNvSpPr/>
          <p:nvPr/>
        </p:nvSpPr>
        <p:spPr>
          <a:xfrm>
            <a:off x="712066" y="4237487"/>
            <a:ext cx="1459345" cy="907473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INSTITU-CIONS DE L’ESTAT</a:t>
            </a:r>
          </a:p>
        </p:txBody>
      </p:sp>
      <p:sp>
        <p:nvSpPr>
          <p:cNvPr id="15" name="Rectangle: cantonades arrodonides 14">
            <a:extLst>
              <a:ext uri="{FF2B5EF4-FFF2-40B4-BE49-F238E27FC236}">
                <a16:creationId xmlns:a16="http://schemas.microsoft.com/office/drawing/2014/main" id="{344BB78F-58B1-45DC-A32B-40EEF709F2CF}"/>
              </a:ext>
            </a:extLst>
          </p:cNvPr>
          <p:cNvSpPr/>
          <p:nvPr/>
        </p:nvSpPr>
        <p:spPr>
          <a:xfrm>
            <a:off x="2707119" y="4237487"/>
            <a:ext cx="8976879" cy="976133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S’establien unes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Corts unicamerals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, escollides per sufragi cada 4 anys, que havien d’escollir un President de la República amb un mandat de 6 anys. El President havia de nomenar un Cap de Govern que comptés amb suficient recolzament parlamentari.</a:t>
            </a:r>
          </a:p>
        </p:txBody>
      </p:sp>
      <p:sp>
        <p:nvSpPr>
          <p:cNvPr id="16" name="Fletxa: dreta 15">
            <a:extLst>
              <a:ext uri="{FF2B5EF4-FFF2-40B4-BE49-F238E27FC236}">
                <a16:creationId xmlns:a16="http://schemas.microsoft.com/office/drawing/2014/main" id="{D852B86C-D7BD-4D28-A6DE-333ECF71C7A5}"/>
              </a:ext>
            </a:extLst>
          </p:cNvPr>
          <p:cNvSpPr/>
          <p:nvPr/>
        </p:nvSpPr>
        <p:spPr>
          <a:xfrm>
            <a:off x="2245302" y="4610948"/>
            <a:ext cx="387927" cy="203200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8" name="Rectangle: cantonades arrodonides 17">
            <a:extLst>
              <a:ext uri="{FF2B5EF4-FFF2-40B4-BE49-F238E27FC236}">
                <a16:creationId xmlns:a16="http://schemas.microsoft.com/office/drawing/2014/main" id="{15821932-05E8-451D-A82B-558FB9F8C263}"/>
              </a:ext>
            </a:extLst>
          </p:cNvPr>
          <p:cNvSpPr/>
          <p:nvPr/>
        </p:nvSpPr>
        <p:spPr>
          <a:xfrm>
            <a:off x="712066" y="5350543"/>
            <a:ext cx="1459345" cy="90747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/>
              <a:t>CÀRRECS PÚBLICS</a:t>
            </a:r>
          </a:p>
        </p:txBody>
      </p:sp>
      <p:sp>
        <p:nvSpPr>
          <p:cNvPr id="19" name="Rectangle: cantonades arrodonides 18">
            <a:extLst>
              <a:ext uri="{FF2B5EF4-FFF2-40B4-BE49-F238E27FC236}">
                <a16:creationId xmlns:a16="http://schemas.microsoft.com/office/drawing/2014/main" id="{D2ED9CBC-D736-47B8-8399-8A83F03533CD}"/>
              </a:ext>
            </a:extLst>
          </p:cNvPr>
          <p:cNvSpPr/>
          <p:nvPr/>
        </p:nvSpPr>
        <p:spPr>
          <a:xfrm>
            <a:off x="2707119" y="5350543"/>
            <a:ext cx="8976879" cy="976133"/>
          </a:xfrm>
          <a:prstGeom prst="round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Principis d’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elegibilitat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, de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representativitat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 i de </a:t>
            </a:r>
            <a:r>
              <a:rPr lang="ca-ES" b="1" dirty="0">
                <a:solidFill>
                  <a:schemeClr val="accent2">
                    <a:lumMod val="50000"/>
                  </a:schemeClr>
                </a:solidFill>
              </a:rPr>
              <a:t>responsabilitat política </a:t>
            </a:r>
            <a:r>
              <a:rPr lang="ca-ES" dirty="0">
                <a:solidFill>
                  <a:schemeClr val="accent2">
                    <a:lumMod val="50000"/>
                  </a:schemeClr>
                </a:solidFill>
              </a:rPr>
              <a:t>de tots els càrrecs públics de l’Estat i les seves administracions.</a:t>
            </a:r>
          </a:p>
        </p:txBody>
      </p:sp>
      <p:sp>
        <p:nvSpPr>
          <p:cNvPr id="20" name="Fletxa: dreta 19">
            <a:extLst>
              <a:ext uri="{FF2B5EF4-FFF2-40B4-BE49-F238E27FC236}">
                <a16:creationId xmlns:a16="http://schemas.microsoft.com/office/drawing/2014/main" id="{210766FA-2516-4E0C-AFDA-4D330881DDFB}"/>
              </a:ext>
            </a:extLst>
          </p:cNvPr>
          <p:cNvSpPr/>
          <p:nvPr/>
        </p:nvSpPr>
        <p:spPr>
          <a:xfrm>
            <a:off x="2245302" y="5724004"/>
            <a:ext cx="387927" cy="20320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932390-EBB8-46CE-B076-68711B724A5F}"/>
              </a:ext>
            </a:extLst>
          </p:cNvPr>
          <p:cNvSpPr/>
          <p:nvPr/>
        </p:nvSpPr>
        <p:spPr>
          <a:xfrm>
            <a:off x="2707119" y="1302328"/>
            <a:ext cx="8976879" cy="544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2000" dirty="0"/>
              <a:t>La Constitució de 1931 comptava amb 10 Títols o apartats, i 125 articles en total.</a:t>
            </a:r>
          </a:p>
        </p:txBody>
      </p:sp>
    </p:spTree>
    <p:extLst>
      <p:ext uri="{BB962C8B-B14F-4D97-AF65-F5344CB8AC3E}">
        <p14:creationId xmlns:p14="http://schemas.microsoft.com/office/powerpoint/2010/main" val="170049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 descr="Imatge que conté foto, arbre, exterior&#10;&#10;Descripció generada automàticament">
            <a:extLst>
              <a:ext uri="{FF2B5EF4-FFF2-40B4-BE49-F238E27FC236}">
                <a16:creationId xmlns:a16="http://schemas.microsoft.com/office/drawing/2014/main" id="{6CF968E1-637E-4660-8BF3-EA28E658CE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7" b="8214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9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80" y="469323"/>
            <a:ext cx="5995853" cy="8383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LA CONSTITUCIÓ DE 1931</a:t>
            </a:r>
          </a:p>
        </p:txBody>
      </p:sp>
      <p:sp>
        <p:nvSpPr>
          <p:cNvPr id="4" name="QuadreDeText 3">
            <a:extLst>
              <a:ext uri="{FF2B5EF4-FFF2-40B4-BE49-F238E27FC236}">
                <a16:creationId xmlns:a16="http://schemas.microsoft.com/office/drawing/2014/main" id="{6FDBDB5B-B4E4-4F54-A7D7-17FF0190FD1B}"/>
              </a:ext>
            </a:extLst>
          </p:cNvPr>
          <p:cNvSpPr txBox="1"/>
          <p:nvPr/>
        </p:nvSpPr>
        <p:spPr>
          <a:xfrm>
            <a:off x="707579" y="1431633"/>
            <a:ext cx="4976966" cy="5089239"/>
          </a:xfrm>
          <a:prstGeom prst="rect">
            <a:avLst/>
          </a:prstGeom>
          <a:solidFill>
            <a:srgbClr val="ECD9FF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2400" b="1" dirty="0">
                <a:solidFill>
                  <a:srgbClr val="00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TÍTULO PRELIMINAR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2000" b="1" dirty="0">
                <a:solidFill>
                  <a:srgbClr val="00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Disposiciones generales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2000" b="1" dirty="0">
                <a:solidFill>
                  <a:srgbClr val="00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Artículo primero. </a:t>
            </a:r>
            <a:r>
              <a:rPr lang="es-ES" sz="2000" dirty="0">
                <a:solidFill>
                  <a:srgbClr val="00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España es una República democrática de trabajadores de toda clase, que se organiza en régimen de Libertad y de Justicia. Los poderes de todos sus órganos emanan del pueblo. La República constituye un Estado integral, compatible con la autonomía de los municipios y las Regiones. (…)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2000" b="1" dirty="0">
                <a:solidFill>
                  <a:srgbClr val="00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Artículo 2º. – </a:t>
            </a:r>
            <a:r>
              <a:rPr lang="es-ES" sz="2000" dirty="0">
                <a:solidFill>
                  <a:srgbClr val="00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Todos los españoles son iguales ante la ley.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2000" b="1" dirty="0">
                <a:solidFill>
                  <a:srgbClr val="00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Artículo 3º. – </a:t>
            </a:r>
            <a:r>
              <a:rPr lang="es-ES" sz="2000" dirty="0">
                <a:solidFill>
                  <a:srgbClr val="00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El Estado español no tiene religión oficial.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2000" dirty="0">
                <a:solidFill>
                  <a:srgbClr val="00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(…)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2000" b="1" dirty="0">
                <a:solidFill>
                  <a:srgbClr val="00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Artículo 6º. – </a:t>
            </a:r>
            <a:r>
              <a:rPr lang="es-ES" sz="2000" dirty="0">
                <a:solidFill>
                  <a:srgbClr val="00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España renuncia a la guerra como instrumento de política nacional.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s-ES" sz="2000" b="1" dirty="0">
                <a:solidFill>
                  <a:srgbClr val="00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Artículo 7º. – </a:t>
            </a:r>
            <a:r>
              <a:rPr lang="es-ES" sz="2000" dirty="0">
                <a:solidFill>
                  <a:srgbClr val="000000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El Estado español acatará las normas universales del Derecho internacional, incorporándolas a su derecho positivo.</a:t>
            </a:r>
          </a:p>
        </p:txBody>
      </p: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728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B70BF5FD-7B16-4269-B596-011E47681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402" y="1410198"/>
            <a:ext cx="3702251" cy="2132625"/>
          </a:xfrm>
          <a:solidFill>
            <a:srgbClr val="DBB7FF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a-ES" sz="4800" b="1" dirty="0">
                <a:solidFill>
                  <a:schemeClr val="accent2">
                    <a:lumMod val="50000"/>
                  </a:schemeClr>
                </a:solidFill>
              </a:rPr>
              <a:t>Els símbols de la Segona República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D545981-1F24-46A6-8AFC-3740CC5774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7534657" cy="6858000"/>
          </a:xfrm>
          <a:prstGeom prst="rect">
            <a:avLst/>
          </a:prstGeom>
          <a:solidFill>
            <a:srgbClr val="BB37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id="{252F09FA-59B0-41E4-9F79-D0EB15CBA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0271" y="481264"/>
            <a:ext cx="2423160" cy="1857871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B98A08-FC4C-4C6C-8CAE-410223C6DD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3" y="2503727"/>
            <a:ext cx="4008798" cy="388335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tge 8" descr="Imatge que conté captura de pantalla&#10;&#10;Descripció generada automàticament">
            <a:extLst>
              <a:ext uri="{FF2B5EF4-FFF2-40B4-BE49-F238E27FC236}">
                <a16:creationId xmlns:a16="http://schemas.microsoft.com/office/drawing/2014/main" id="{C25FC0C0-3C24-4C28-BFD2-62FE63E315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16" y="3220132"/>
            <a:ext cx="3685032" cy="245054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66D4C1A7-0A94-46CF-9056-E836CBFB70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81264"/>
            <a:ext cx="2412380" cy="285710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tge 10">
            <a:extLst>
              <a:ext uri="{FF2B5EF4-FFF2-40B4-BE49-F238E27FC236}">
                <a16:creationId xmlns:a16="http://schemas.microsoft.com/office/drawing/2014/main" id="{F4C8D86F-2F08-42C7-8052-F20841661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896" y="557279"/>
            <a:ext cx="1642603" cy="2660087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12022B2F-C34E-42AC-A514-49AF306FA9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5" y="3499239"/>
            <a:ext cx="2412380" cy="2887845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4A66149-2431-4D78-A158-60F086A12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94447" y="4459986"/>
            <a:ext cx="3291840" cy="0"/>
          </a:xfrm>
          <a:prstGeom prst="line">
            <a:avLst/>
          </a:prstGeom>
          <a:ln w="19050">
            <a:solidFill>
              <a:srgbClr val="BB37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tge 4">
            <a:extLst>
              <a:ext uri="{FF2B5EF4-FFF2-40B4-BE49-F238E27FC236}">
                <a16:creationId xmlns:a16="http://schemas.microsoft.com/office/drawing/2014/main" id="{6A7740A7-9556-4BF9-B92B-816DD64BCE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141" y="178811"/>
            <a:ext cx="581025" cy="581025"/>
          </a:xfrm>
          <a:prstGeom prst="rect">
            <a:avLst/>
          </a:prstGeom>
        </p:spPr>
      </p:pic>
      <p:pic>
        <p:nvPicPr>
          <p:cNvPr id="14" name="Imatge 13" descr="Imatge que conté casino, sala, escena&#10;&#10;Descripció generada automàticament">
            <a:extLst>
              <a:ext uri="{FF2B5EF4-FFF2-40B4-BE49-F238E27FC236}">
                <a16:creationId xmlns:a16="http://schemas.microsoft.com/office/drawing/2014/main" id="{49744199-4C88-40F0-978D-593CD205B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60" y="3781111"/>
            <a:ext cx="2381250" cy="2324100"/>
          </a:xfrm>
          <a:prstGeom prst="rect">
            <a:avLst/>
          </a:prstGeom>
        </p:spPr>
      </p:pic>
      <p:pic>
        <p:nvPicPr>
          <p:cNvPr id="17" name="Imatge 16" descr="Imatge que conté persona, exterior, arbre, herba&#10;&#10;Descripció generada automàticament">
            <a:extLst>
              <a:ext uri="{FF2B5EF4-FFF2-40B4-BE49-F238E27FC236}">
                <a16:creationId xmlns:a16="http://schemas.microsoft.com/office/drawing/2014/main" id="{7FAE824D-C0F9-4E2C-A869-510F6CFAF4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505" y="516538"/>
            <a:ext cx="1355009" cy="178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9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1258</Words>
  <Application>Microsoft Office PowerPoint</Application>
  <PresentationFormat>Pantalla panoràmica</PresentationFormat>
  <Paragraphs>59</Paragraphs>
  <Slides>9</Slides>
  <Notes>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5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Vijaya</vt:lpstr>
      <vt:lpstr>Wingdings</vt:lpstr>
      <vt:lpstr>Tema de l'Office</vt:lpstr>
      <vt:lpstr>LA SEGONA REPÚBLICA ESPANYOLA</vt:lpstr>
      <vt:lpstr>La qüestió religiosa i la “crema de convents”.</vt:lpstr>
      <vt:lpstr>La política laboral i el desafiament dels sindicats</vt:lpstr>
      <vt:lpstr>La qüestió territorial: l’autonomia catalana i basca</vt:lpstr>
      <vt:lpstr>La redacció del text constitucional</vt:lpstr>
      <vt:lpstr>Els principis bàsics de la Constitució del 31 (I)</vt:lpstr>
      <vt:lpstr>Els principis bàsics de la Constitució del 31 (II)</vt:lpstr>
      <vt:lpstr>LA CONSTITUCIÓ DE 1931</vt:lpstr>
      <vt:lpstr>Els símbols de la Segona República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SEGONA REPÚBLICA ESPANYOLA</dc:title>
  <dc:creator>Jordi Castellví</dc:creator>
  <cp:lastModifiedBy>Jordi Castellví</cp:lastModifiedBy>
  <cp:revision>21</cp:revision>
  <dcterms:created xsi:type="dcterms:W3CDTF">2018-12-30T17:26:29Z</dcterms:created>
  <dcterms:modified xsi:type="dcterms:W3CDTF">2019-01-06T18:55:06Z</dcterms:modified>
</cp:coreProperties>
</file>