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0" r:id="rId3"/>
    <p:sldId id="272" r:id="rId4"/>
    <p:sldId id="271" r:id="rId5"/>
    <p:sldId id="273" r:id="rId6"/>
    <p:sldId id="274" r:id="rId7"/>
    <p:sldId id="275" r:id="rId8"/>
    <p:sldId id="288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B0CD-DE69-4F0E-AADC-0363F3F35077}" type="datetimeFigureOut">
              <a:rPr lang="ca-ES" smtClean="0"/>
              <a:t>13/08/2019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522FD-CCB5-4EB4-A7E0-6945C40F5B6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665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22FD-CCB5-4EB4-A7E0-6945C40F5B6E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027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A42316-433B-4877-99C8-BFB059C4704B}" type="datetimeFigureOut">
              <a:rPr lang="ca-ES" smtClean="0"/>
              <a:t>13/08/2019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13/08/2019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438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13/08/2019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1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13/08/2019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22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13/08/2019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01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13/08/2019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50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13/08/2019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92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13/08/2019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888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13/08/2019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165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13/08/2019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469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316-433B-4877-99C8-BFB059C4704B}" type="datetimeFigureOut">
              <a:rPr lang="ca-ES" smtClean="0"/>
              <a:t>13/08/2019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1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A42316-433B-4877-99C8-BFB059C4704B}" type="datetimeFigureOut">
              <a:rPr lang="ca-ES" smtClean="0"/>
              <a:t>13/08/2019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2E47CBA-CD08-470A-B6ED-D32746E26978}" type="slidenum">
              <a:rPr lang="ca-ES" smtClean="0"/>
              <a:t>‹#›</a:t>
            </a:fld>
            <a:endParaRPr lang="ca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9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ca-ES" b="1" dirty="0"/>
              <a:t>HISTÒRIA DEL CATALANISME</a:t>
            </a:r>
            <a:br>
              <a:rPr lang="ca-ES" dirty="0"/>
            </a:br>
            <a:r>
              <a:rPr lang="ca-ES" sz="4000" dirty="0"/>
              <a:t>2. El segle xix (2a part): la renaixença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b="1" dirty="0"/>
              <a:t>MATERIALS D’HISTÒRIA D’ESPANYA I DE CATALUNYA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2" y="264165"/>
            <a:ext cx="2848533" cy="7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641">
        <p:blinds dir="vert"/>
      </p:transition>
    </mc:Choice>
    <mc:Fallback xmlns="">
      <p:transition spd="slow" advTm="13641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a-ES" dirty="0"/>
              <a:t>LA RENAIXENÇA I LA LLENGUA CATALANA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0" y="279396"/>
            <a:ext cx="1831161" cy="474520"/>
          </a:xfrm>
          <a:prstGeom prst="rect">
            <a:avLst/>
          </a:prstGeom>
        </p:spPr>
      </p:pic>
      <p:sp>
        <p:nvSpPr>
          <p:cNvPr id="4" name="Rectángulo: esquinas redondeadas 3"/>
          <p:cNvSpPr/>
          <p:nvPr/>
        </p:nvSpPr>
        <p:spPr>
          <a:xfrm>
            <a:off x="1311243" y="3490180"/>
            <a:ext cx="3497345" cy="725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/>
              <a:t>CATALUNYA</a:t>
            </a:r>
          </a:p>
          <a:p>
            <a:pPr algn="ctr"/>
            <a:r>
              <a:rPr lang="ca-ES" sz="2000" b="1" dirty="0"/>
              <a:t>Anys 1830 – 1850 </a:t>
            </a:r>
          </a:p>
        </p:txBody>
      </p:sp>
      <p:sp>
        <p:nvSpPr>
          <p:cNvPr id="5" name="Rectángulo: esquinas redondeadas 4"/>
          <p:cNvSpPr/>
          <p:nvPr/>
        </p:nvSpPr>
        <p:spPr>
          <a:xfrm>
            <a:off x="235670" y="2084831"/>
            <a:ext cx="1928700" cy="83747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Expansió del ROMANTICISME</a:t>
            </a:r>
          </a:p>
        </p:txBody>
      </p:sp>
      <p:sp>
        <p:nvSpPr>
          <p:cNvPr id="8" name="Rectángulo: esquinas redondeadas 7"/>
          <p:cNvSpPr/>
          <p:nvPr/>
        </p:nvSpPr>
        <p:spPr>
          <a:xfrm>
            <a:off x="2257658" y="2090865"/>
            <a:ext cx="2012685" cy="8374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Difusió dels ideals NACIONALISTES</a:t>
            </a:r>
          </a:p>
        </p:txBody>
      </p:sp>
      <p:sp>
        <p:nvSpPr>
          <p:cNvPr id="9" name="Rectángulo: esquinas redondeadas 8"/>
          <p:cNvSpPr/>
          <p:nvPr/>
        </p:nvSpPr>
        <p:spPr>
          <a:xfrm>
            <a:off x="4363630" y="2099726"/>
            <a:ext cx="3848385" cy="8374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latin typeface="Century Gothic" panose="020B0502020202020204" pitchFamily="34" charset="0"/>
              </a:rPr>
              <a:t>Configuració d’un Estat liberal i centralista a Espanya</a:t>
            </a:r>
          </a:p>
        </p:txBody>
      </p:sp>
      <p:cxnSp>
        <p:nvCxnSpPr>
          <p:cNvPr id="10" name="Conector recto de flecha 9"/>
          <p:cNvCxnSpPr>
            <a:cxnSpLocks/>
            <a:stCxn id="5" idx="2"/>
            <a:endCxn id="4" idx="0"/>
          </p:cNvCxnSpPr>
          <p:nvPr/>
        </p:nvCxnSpPr>
        <p:spPr>
          <a:xfrm>
            <a:off x="1200020" y="2922308"/>
            <a:ext cx="1859896" cy="567872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oval" w="sm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cxnSpLocks/>
            <a:stCxn id="8" idx="2"/>
            <a:endCxn id="4" idx="0"/>
          </p:cNvCxnSpPr>
          <p:nvPr/>
        </p:nvCxnSpPr>
        <p:spPr>
          <a:xfrm flipH="1">
            <a:off x="3059916" y="2928342"/>
            <a:ext cx="204085" cy="56183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oval" w="sm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cxnSpLocks/>
            <a:stCxn id="9" idx="2"/>
            <a:endCxn id="4" idx="0"/>
          </p:cNvCxnSpPr>
          <p:nvPr/>
        </p:nvCxnSpPr>
        <p:spPr>
          <a:xfrm flipH="1">
            <a:off x="3059916" y="2937203"/>
            <a:ext cx="3227907" cy="552977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oval" w="sm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16" y="4421924"/>
            <a:ext cx="2234597" cy="2182456"/>
          </a:xfrm>
          <a:prstGeom prst="rect">
            <a:avLst/>
          </a:prstGeom>
        </p:spPr>
      </p:pic>
      <p:cxnSp>
        <p:nvCxnSpPr>
          <p:cNvPr id="17" name="Conector: curvado 16"/>
          <p:cNvCxnSpPr>
            <a:stCxn id="4" idx="1"/>
            <a:endCxn id="15" idx="1"/>
          </p:cNvCxnSpPr>
          <p:nvPr/>
        </p:nvCxnSpPr>
        <p:spPr>
          <a:xfrm rot="10800000" flipH="1" flipV="1">
            <a:off x="1311242" y="3853112"/>
            <a:ext cx="631373" cy="1660040"/>
          </a:xfrm>
          <a:prstGeom prst="curvedConnector3">
            <a:avLst>
              <a:gd name="adj1" fmla="val -3620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4363629" y="4961684"/>
            <a:ext cx="2932717" cy="110293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Va aparèixer amb força el moviment de </a:t>
            </a:r>
          </a:p>
          <a:p>
            <a:pPr algn="ctr"/>
            <a:r>
              <a:rPr lang="ca-ES" b="1" dirty="0"/>
              <a:t>LA RENAIXENÇA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364718" y="5368608"/>
            <a:ext cx="3026004" cy="11029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“La Renaixença” no tenia un projecte polític propi.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364718" y="3157979"/>
            <a:ext cx="3026004" cy="2076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/>
              <a:t>Moviment social i cultural que pretenia la recuperació de la llengua i dels trets d’identitat nacional de Catalunya</a:t>
            </a:r>
          </a:p>
        </p:txBody>
      </p:sp>
      <p:cxnSp>
        <p:nvCxnSpPr>
          <p:cNvPr id="30" name="Conector: curvado 29"/>
          <p:cNvCxnSpPr>
            <a:cxnSpLocks/>
            <a:stCxn id="18" idx="3"/>
            <a:endCxn id="22" idx="1"/>
          </p:cNvCxnSpPr>
          <p:nvPr/>
        </p:nvCxnSpPr>
        <p:spPr>
          <a:xfrm flipV="1">
            <a:off x="7296346" y="4196290"/>
            <a:ext cx="1068372" cy="1316862"/>
          </a:xfrm>
          <a:prstGeom prst="curvedConnector3">
            <a:avLst/>
          </a:prstGeom>
          <a:ln w="19050">
            <a:solidFill>
              <a:schemeClr val="accent5">
                <a:lumMod val="75000"/>
              </a:schemeClr>
            </a:solidFill>
            <a:headEnd type="oval" w="sm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curvado 31"/>
          <p:cNvCxnSpPr>
            <a:cxnSpLocks/>
            <a:stCxn id="18" idx="3"/>
            <a:endCxn id="21" idx="1"/>
          </p:cNvCxnSpPr>
          <p:nvPr/>
        </p:nvCxnSpPr>
        <p:spPr>
          <a:xfrm>
            <a:off x="7296346" y="5513152"/>
            <a:ext cx="1068372" cy="406924"/>
          </a:xfrm>
          <a:prstGeom prst="curvedConnector3">
            <a:avLst/>
          </a:prstGeom>
          <a:ln w="19050">
            <a:solidFill>
              <a:schemeClr val="accent5">
                <a:lumMod val="75000"/>
              </a:schemeClr>
            </a:solidFill>
            <a:headEnd type="oval" w="sm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3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7" y="620720"/>
            <a:ext cx="3890425" cy="55977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0" y="279396"/>
            <a:ext cx="1831161" cy="474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8134" y="640080"/>
            <a:ext cx="6293689" cy="36524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ARIBAU I L’ODA A LA PÀTRIA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97" y="485304"/>
            <a:ext cx="3408945" cy="2934282"/>
          </a:xfrm>
          <a:prstGeom prst="rect">
            <a:avLst/>
          </a:prstGeom>
        </p:spPr>
      </p:pic>
      <p:sp>
        <p:nvSpPr>
          <p:cNvPr id="5" name="Rectángulo: esquinas redondeadas 4"/>
          <p:cNvSpPr/>
          <p:nvPr/>
        </p:nvSpPr>
        <p:spPr>
          <a:xfrm>
            <a:off x="5023899" y="4726777"/>
            <a:ext cx="6423642" cy="14390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/>
              <a:t>El 1833 Bonaventura Carles Aribau publicà l’</a:t>
            </a:r>
            <a:r>
              <a:rPr lang="ca-ES" sz="2000" b="1" i="1" dirty="0"/>
              <a:t>Oda a la Pàtria</a:t>
            </a:r>
            <a:r>
              <a:rPr lang="ca-ES" sz="2000" b="1" dirty="0"/>
              <a:t>, i J. Rubió i Ors reivindicava l’ús escrit del català al </a:t>
            </a:r>
            <a:r>
              <a:rPr lang="es-ES" sz="2000" b="1" i="1" dirty="0"/>
              <a:t>Diario de Barcelona</a:t>
            </a:r>
            <a:r>
              <a:rPr lang="ca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63" y="927004"/>
            <a:ext cx="5459470" cy="54958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0" y="279396"/>
            <a:ext cx="1831161" cy="474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4276" y="640081"/>
            <a:ext cx="4208656" cy="2788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tabLst>
                <a:tab pos="1617663" algn="l"/>
              </a:tabLst>
            </a:pPr>
            <a:r>
              <a:rPr lang="en-US" sz="4400" spc="200" dirty="0">
                <a:solidFill>
                  <a:srgbClr val="FFFFFF"/>
                </a:solidFill>
              </a:rPr>
              <a:t>ELS JOCS FLORALS</a:t>
            </a:r>
          </a:p>
        </p:txBody>
      </p:sp>
      <p:sp>
        <p:nvSpPr>
          <p:cNvPr id="5" name="Rectángulo: esquinas redondeadas 4"/>
          <p:cNvSpPr/>
          <p:nvPr/>
        </p:nvSpPr>
        <p:spPr>
          <a:xfrm>
            <a:off x="141501" y="4267884"/>
            <a:ext cx="5222276" cy="136934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/>
              <a:t>1859 – Primers “JOCS FLORALS” a Barcelona que impulsen la llengua catalana com a llengua de cultura literària.</a:t>
            </a:r>
          </a:p>
        </p:txBody>
      </p:sp>
    </p:spTree>
    <p:extLst>
      <p:ext uri="{BB962C8B-B14F-4D97-AF65-F5344CB8AC3E}">
        <p14:creationId xmlns:p14="http://schemas.microsoft.com/office/powerpoint/2010/main" val="7548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4" y="321732"/>
            <a:ext cx="4332562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2859" y="4077013"/>
            <a:ext cx="3243738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4" r="1" b="26255"/>
          <a:stretch/>
        </p:blipFill>
        <p:spPr>
          <a:xfrm>
            <a:off x="4812572" y="321732"/>
            <a:ext cx="3797806" cy="36748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r="1292" b="-2"/>
          <a:stretch/>
        </p:blipFill>
        <p:spPr>
          <a:xfrm>
            <a:off x="8778532" y="2590800"/>
            <a:ext cx="3088457" cy="3869267"/>
          </a:xfrm>
          <a:prstGeom prst="rect">
            <a:avLst/>
          </a:prstGeom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534" y="321732"/>
            <a:ext cx="3088456" cy="21082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145" y="4157448"/>
            <a:ext cx="3808111" cy="2302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829" y="320757"/>
            <a:ext cx="1831161" cy="474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4276" y="947988"/>
            <a:ext cx="3535388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>
                <a:solidFill>
                  <a:srgbClr val="FFFFFF"/>
                </a:solidFill>
              </a:rPr>
              <a:t>L’EDAT D’OR DE LA LITERATURA CATALANA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946663" y="4472188"/>
            <a:ext cx="3565002" cy="163121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sz="2000" b="1" dirty="0">
                <a:solidFill>
                  <a:srgbClr val="0070C0"/>
                </a:solidFill>
              </a:rPr>
              <a:t>Entre els </a:t>
            </a:r>
            <a:r>
              <a:rPr lang="ca-ES" sz="2000" b="1" u="sng" dirty="0">
                <a:solidFill>
                  <a:srgbClr val="0070C0"/>
                </a:solidFill>
              </a:rPr>
              <a:t>anys 1870 i 1880 </a:t>
            </a:r>
            <a:r>
              <a:rPr lang="ca-ES" sz="2000" b="1" dirty="0">
                <a:solidFill>
                  <a:srgbClr val="0070C0"/>
                </a:solidFill>
              </a:rPr>
              <a:t>es publiquen les considerades obres magistrals d’autors com Àngel Guimerà o Mossèn Cinto Verdaguer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860759" y="1916668"/>
            <a:ext cx="2942000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rgbClr val="0070C0"/>
                </a:solidFill>
              </a:rPr>
              <a:t>Mossèn Cinto Verdaguer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860759" y="926068"/>
            <a:ext cx="1941090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rgbClr val="0070C0"/>
                </a:solidFill>
              </a:rPr>
              <a:t>Àngel Guimerà</a:t>
            </a:r>
          </a:p>
        </p:txBody>
      </p:sp>
    </p:spTree>
    <p:extLst>
      <p:ext uri="{BB962C8B-B14F-4D97-AF65-F5344CB8AC3E}">
        <p14:creationId xmlns:p14="http://schemas.microsoft.com/office/powerpoint/2010/main" val="5558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a-ES" dirty="0"/>
              <a:t>EL PAPER DE LA PREMSA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0" y="279396"/>
            <a:ext cx="1831161" cy="4745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1" y="3923907"/>
            <a:ext cx="5059051" cy="26560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11" y="3999470"/>
            <a:ext cx="4278248" cy="25064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70" y="1335024"/>
            <a:ext cx="3470930" cy="2492759"/>
          </a:xfrm>
          <a:prstGeom prst="rect">
            <a:avLst/>
          </a:prstGeom>
        </p:spPr>
      </p:pic>
      <p:sp>
        <p:nvSpPr>
          <p:cNvPr id="8" name="Rectángulo: esquinas redondeadas 7"/>
          <p:cNvSpPr/>
          <p:nvPr/>
        </p:nvSpPr>
        <p:spPr>
          <a:xfrm>
            <a:off x="952107" y="2017336"/>
            <a:ext cx="4694549" cy="156485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/>
              <a:t>Va tenir molta importància la proliferació de la premsa popular, sovint de caire satíric, en l’extensió de l’ús del català escrit.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279D3F-33B6-46B6-BED6-0514FB9C882B}"/>
              </a:ext>
            </a:extLst>
          </p:cNvPr>
          <p:cNvSpPr/>
          <p:nvPr/>
        </p:nvSpPr>
        <p:spPr>
          <a:xfrm>
            <a:off x="10744200" y="4360985"/>
            <a:ext cx="917370" cy="404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0070C0"/>
                </a:solidFill>
              </a:rPr>
              <a:t>1872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AB51A4-89C9-4D62-9508-8EE68EF7A0FE}"/>
              </a:ext>
            </a:extLst>
          </p:cNvPr>
          <p:cNvSpPr/>
          <p:nvPr/>
        </p:nvSpPr>
        <p:spPr>
          <a:xfrm>
            <a:off x="5425479" y="5219037"/>
            <a:ext cx="917370" cy="404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0070C0"/>
                </a:solidFill>
              </a:rPr>
              <a:t>1870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492B0-4FB9-4E00-9C2C-67DE0AED62EA}"/>
              </a:ext>
            </a:extLst>
          </p:cNvPr>
          <p:cNvSpPr/>
          <p:nvPr/>
        </p:nvSpPr>
        <p:spPr>
          <a:xfrm>
            <a:off x="6709419" y="1198507"/>
            <a:ext cx="917370" cy="404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0070C0"/>
                </a:solidFill>
              </a:rPr>
              <a:t>1880</a:t>
            </a:r>
          </a:p>
        </p:txBody>
      </p:sp>
    </p:spTree>
    <p:extLst>
      <p:ext uri="{BB962C8B-B14F-4D97-AF65-F5344CB8AC3E}">
        <p14:creationId xmlns:p14="http://schemas.microsoft.com/office/powerpoint/2010/main" val="14664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7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Oval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2223" y="1112198"/>
            <a:ext cx="3787728" cy="29651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249" y="107550"/>
            <a:ext cx="2978825" cy="4332838"/>
          </a:xfrm>
          <a:prstGeom prst="rect">
            <a:avLst/>
          </a:prstGeom>
        </p:spPr>
      </p:pic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2617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469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7326" y="279396"/>
            <a:ext cx="3537345" cy="19543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0" y="279396"/>
            <a:ext cx="1831161" cy="474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LA RENAIXENÇA POPULAR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327326" y="2407282"/>
            <a:ext cx="353734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b="1" dirty="0"/>
              <a:t>Anselm Clavé i els seus “cors” o el teatre de Serafí Soler “Pitarra” van constituir un català menys elitista i més “del carrer”. Foren peces clau de la RENAIXENÇA POPULAR.</a:t>
            </a:r>
          </a:p>
        </p:txBody>
      </p:sp>
    </p:spTree>
    <p:extLst>
      <p:ext uri="{BB962C8B-B14F-4D97-AF65-F5344CB8AC3E}">
        <p14:creationId xmlns:p14="http://schemas.microsoft.com/office/powerpoint/2010/main" val="1735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404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EL SEGLE XIX A CATALUNYA: DE LA RECUPERACIÓ ECONÒMICA A LA INDUSTRIALITZACIÓ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281465-0066-415C-8208-7289D8CCCDB2}"/>
              </a:ext>
            </a:extLst>
          </p:cNvPr>
          <p:cNvSpPr txBox="1"/>
          <p:nvPr/>
        </p:nvSpPr>
        <p:spPr>
          <a:xfrm>
            <a:off x="1024128" y="2286000"/>
            <a:ext cx="6007027" cy="130126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ca-ES" b="1" dirty="0">
                <a:solidFill>
                  <a:srgbClr val="FFFFFF"/>
                </a:solidFill>
              </a:rPr>
              <a:t>El “vapor” </a:t>
            </a:r>
            <a:r>
              <a:rPr lang="ca-ES" b="1" i="1" dirty="0">
                <a:solidFill>
                  <a:srgbClr val="FFFFFF"/>
                </a:solidFill>
              </a:rPr>
              <a:t>La España Industrial</a:t>
            </a:r>
            <a:r>
              <a:rPr lang="ca-ES" b="1" dirty="0">
                <a:solidFill>
                  <a:srgbClr val="FFFFFF"/>
                </a:solidFill>
              </a:rPr>
              <a:t>, a Sants, va tenir fins a 2500 treballadors el 1880.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ca-ES" b="1" dirty="0">
                <a:solidFill>
                  <a:srgbClr val="FFFFFF"/>
                </a:solidFill>
              </a:rPr>
              <a:t>La Colònia Borgonyà, a Sant Vicenç de Torelló (Osona). Empresa tèxtil a la riba del riu Ter.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8C07318-129F-4C0C-8550-06551CCD0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 r="-3" b="-3"/>
          <a:stretch/>
        </p:blipFill>
        <p:spPr>
          <a:xfrm>
            <a:off x="7552266" y="10"/>
            <a:ext cx="4639734" cy="3428990"/>
          </a:xfrm>
          <a:prstGeom prst="rect">
            <a:avLst/>
          </a:prstGeom>
        </p:spPr>
      </p:pic>
      <p:pic>
        <p:nvPicPr>
          <p:cNvPr id="10" name="Imagen 9" descr="Imagen que contiene edificio, exterior, árbol&#10;&#10;Descripción generada con confianza muy alta">
            <a:extLst>
              <a:ext uri="{FF2B5EF4-FFF2-40B4-BE49-F238E27FC236}">
                <a16:creationId xmlns:a16="http://schemas.microsoft.com/office/drawing/2014/main" id="{92287D6B-431F-4D31-9EB9-76B42A86E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r="23962"/>
          <a:stretch/>
        </p:blipFill>
        <p:spPr>
          <a:xfrm>
            <a:off x="7552266" y="3429000"/>
            <a:ext cx="4639734" cy="3429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0" y="6109160"/>
            <a:ext cx="1831161" cy="474520"/>
          </a:xfrm>
          <a:prstGeom prst="rect">
            <a:avLst/>
          </a:prstGeom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5E469C49-4977-4E76-8675-1B0ECD68E48C}"/>
              </a:ext>
            </a:extLst>
          </p:cNvPr>
          <p:cNvSpPr txBox="1"/>
          <p:nvPr/>
        </p:nvSpPr>
        <p:spPr>
          <a:xfrm>
            <a:off x="7552266" y="-9525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>
                <a:latin typeface="Abadi" panose="020B0604020104020204" pitchFamily="34" charset="0"/>
                <a:sym typeface="Wingdings" panose="05000000000000000000" pitchFamily="2" charset="2"/>
              </a:rPr>
              <a:t></a:t>
            </a:r>
            <a:endParaRPr lang="ca-ES" sz="3600" dirty="0">
              <a:latin typeface="Abadi" panose="020B0604020104020204" pitchFamily="34" charset="0"/>
            </a:endParaRPr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97E53698-5852-4EF6-B16D-F82A7D687DD7}"/>
              </a:ext>
            </a:extLst>
          </p:cNvPr>
          <p:cNvSpPr txBox="1"/>
          <p:nvPr/>
        </p:nvSpPr>
        <p:spPr>
          <a:xfrm>
            <a:off x="7552266" y="3419465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>
                <a:latin typeface="Abadi" panose="020B0604020104020204" pitchFamily="34" charset="0"/>
                <a:sym typeface="Wingdings" panose="05000000000000000000" pitchFamily="2" charset="2"/>
              </a:rPr>
              <a:t></a:t>
            </a:r>
            <a:endParaRPr lang="ca-ES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11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500" spc="200" dirty="0">
                <a:solidFill>
                  <a:schemeClr val="accent2">
                    <a:lumMod val="50000"/>
                  </a:schemeClr>
                </a:solidFill>
              </a:rPr>
              <a:t>EL SEGLE XIX A CATALUNYA: DE LA RECUPERACIÓ ECONÒMICA A LA INDUSTRIALITZACIÓ</a:t>
            </a: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CA7453EA-ED0F-4C4B-A5EA-7D3BC95FE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2729" b="-3"/>
          <a:stretch/>
        </p:blipFill>
        <p:spPr>
          <a:xfrm>
            <a:off x="1221849" y="279396"/>
            <a:ext cx="4445519" cy="4105942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60141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tge 3" descr="Imatge que conté text, mapa&#10;&#10;Descripció generada automàticament">
            <a:extLst>
              <a:ext uri="{FF2B5EF4-FFF2-40B4-BE49-F238E27FC236}">
                <a16:creationId xmlns:a16="http://schemas.microsoft.com/office/drawing/2014/main" id="{89283EE8-B321-4451-90DD-3B88267A0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4" y="279396"/>
            <a:ext cx="4179076" cy="4105942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165" y="6104084"/>
            <a:ext cx="1831161" cy="4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303</Words>
  <Application>Microsoft Office PowerPoint</Application>
  <PresentationFormat>Pantalla panoràmica</PresentationFormat>
  <Paragraphs>34</Paragraphs>
  <Slides>9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6" baseType="lpstr">
      <vt:lpstr>Abadi</vt:lpstr>
      <vt:lpstr>Calibri</vt:lpstr>
      <vt:lpstr>Century Gothic</vt:lpstr>
      <vt:lpstr>Tw Cen MT</vt:lpstr>
      <vt:lpstr>Tw Cen MT Condensed</vt:lpstr>
      <vt:lpstr>Wingdings 3</vt:lpstr>
      <vt:lpstr>Integral</vt:lpstr>
      <vt:lpstr>HISTÒRIA DEL CATALANISME 2. El segle xix (2a part): la renaixença</vt:lpstr>
      <vt:lpstr>LA RENAIXENÇA I LA LLENGUA CATALANA</vt:lpstr>
      <vt:lpstr>ARIBAU I L’ODA A LA PÀTRIA</vt:lpstr>
      <vt:lpstr>ELS JOCS FLORALS</vt:lpstr>
      <vt:lpstr>L’EDAT D’OR DE LA LITERATURA CATALANA</vt:lpstr>
      <vt:lpstr>EL PAPER DE LA PREMSA</vt:lpstr>
      <vt:lpstr>LA RENAIXENÇA POPULAR</vt:lpstr>
      <vt:lpstr>EL SEGLE XIX A CATALUNYA: DE LA RECUPERACIÓ ECONÒMICA A LA INDUSTRIALITZACIÓ</vt:lpstr>
      <vt:lpstr>EL SEGLE XIX A CATALUNYA: DE LA RECUPERACIÓ ECONÒMICA A LA INDUSTRIALITZACIÓ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HISTÒRIA DEL CATALANISME. 2. El segle xix: la renaixença</dc:title>
  <dc:creator>Jordi Castellví</dc:creator>
  <cp:lastModifiedBy>Jordi Castellví</cp:lastModifiedBy>
  <cp:revision>8</cp:revision>
  <dcterms:created xsi:type="dcterms:W3CDTF">2019-08-10T17:45:17Z</dcterms:created>
  <dcterms:modified xsi:type="dcterms:W3CDTF">2019-08-13T15:32:45Z</dcterms:modified>
</cp:coreProperties>
</file>