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5" r:id="rId10"/>
    <p:sldId id="266" r:id="rId11"/>
    <p:sldId id="262" r:id="rId12"/>
    <p:sldId id="263" r:id="rId13"/>
    <p:sldId id="26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4E4"/>
    <a:srgbClr val="ECD9FF"/>
    <a:srgbClr val="DB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59A85E-A4D6-4317-ABC8-D9B49B0A9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651B365-0E9C-48F5-B606-188155CB0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0F7DC47-B42B-4BC6-9FBF-9EA6C4F2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99704E2-7326-46EF-B99F-B92A171F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14A6FF8-1AD9-4FB1-9A48-B4EC855E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07283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BF102D0-725A-434E-AD44-CB143FCE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17614D7-FFED-4629-9B2C-132FF2CA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69E7386-0438-44E6-B31E-97A011A9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5B0762B-99E1-48BF-A805-E809B1DD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4E07D79-4BC2-4F90-8583-1BD48D72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85869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3BF7806-1E4B-4359-BDDF-5E44B8D4E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7560A60-B291-4DB1-BA41-464C551E1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E5389DC-1447-4373-B7A7-7279638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45A21C7-6C3F-4AA4-80CA-0D6EA21D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3DE73EA-C525-42BE-9971-45FA20B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02725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D4065E9-FBB7-4686-BD95-6A47C63A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3B04160-8E8C-4DFF-BFED-CCE49784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138E5E-DF1C-4A30-AA54-04724741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63C064D-1042-44CD-B7E4-47F6B6E5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34C685-5BD8-4659-94E0-61823783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70841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A91028A-B7F5-4B19-8DE1-B1068FE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2D32038-757A-41F6-B85B-B0F99D3E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334C84C-73A3-4371-BB2C-EC3ECA79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C12E4FB-9AF7-4284-B6EA-6C4615AA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A9E7EC4-F091-40F3-AAE5-1E57B57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12873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5A0D22-668C-4C51-B570-7FEF6975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13397CD-A319-4443-BB0D-DE8B8C052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06278DE-AE68-4627-9B70-A5F53D8C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2FDA626-B787-46ED-8ADE-1CC24EE7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7C42D47-CED8-4501-A1D9-F98C21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5677AC0-CCF4-4E68-8D82-A9225B19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19510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27265C9-283F-44E5-AB96-F8D2E102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58E2BE5-E5D5-4E7A-96C5-35786882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B1F6357-5B57-4F2F-A602-B2E4AF837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2D86958-0CD5-44F5-A809-9C9B359E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5D98F72-B743-4D5C-A397-BB1B8AB2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BF9F8D7-84E9-4F28-A8B0-40B6113F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CB29A4E0-20A7-4604-BFAD-15222FF9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512FC03-8117-4CB3-ADFB-097483FC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56389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135EFEC-7B47-4B8C-AAF2-217E55B7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2D69F68-1EBD-4E04-A72A-87E00E7F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B1E79967-ADCA-46C4-8DB1-744EB08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FF79B9F-2006-4759-BB31-712398B4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04682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399D07E-0BD6-4671-9DBF-55785087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36F6F65D-7A3B-4DCB-B3D5-55ED86F3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33D528E-F7EB-4B6A-A0A7-8AD6052E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41282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285C09-4FBC-417C-824F-B457F974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CF15E76-93DC-4930-8F00-D9A05687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51A6442-CCE8-42CA-B615-C01262259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CDE4772-4D3B-45B5-AF8D-05EF089F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D270F18-2EB1-4A97-A073-5D60B3FC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D857FE4-9DD0-47AB-BEBF-344C3CF1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1512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36E65E-2F13-4656-A5A1-A2867B7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63A335D-FC78-49EE-B35A-97160C1DB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7FA6F48-B1D7-4A4D-B9AF-9921B2263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6039156A-541E-48B8-AF17-953F6C2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6FE52AE-D419-48FF-A5CE-3046A929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89826FC-B94D-4AE0-9331-CA10680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94042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00761D9-A508-47EF-88C7-1452B55B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1DD4C02-015D-4E02-806C-4BCA735B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2B0EB34-985F-4B9B-89A9-F40CFDE3C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18E2-DA08-4A25-97C4-651160A2E2B9}" type="datetimeFigureOut">
              <a:rPr lang="ca-ES" smtClean="0"/>
              <a:t>29/12/2018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5891CC-76B2-4DC9-975C-C0D15E479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7F41C3A-A715-4F72-8090-8E5D4344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82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82F766E-25A4-48CD-BD99-8B2D684D1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ca-ES" sz="4600" b="1" dirty="0">
                <a:solidFill>
                  <a:srgbClr val="FF0000"/>
                </a:solidFill>
              </a:rPr>
              <a:t>LA SEGONA REPÚBLICA ESPANYOLA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7C34F10-6989-4ED4-9FAC-2964BF85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ca-ES" sz="2800" b="1" dirty="0">
                <a:solidFill>
                  <a:schemeClr val="accent2">
                    <a:lumMod val="75000"/>
                  </a:schemeClr>
                </a:solidFill>
              </a:rPr>
              <a:t>1. La proclamació de la República de 1931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7E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ED4A0DB-C728-4516-889B-D826442A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1" y="119114"/>
            <a:ext cx="3400424" cy="5171748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6B9DF2F1-E84A-4E40-80D7-67A15F56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" y="6078995"/>
            <a:ext cx="2220485" cy="5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93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118599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situació de l’economia espanyola el 1931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4748437B-A19E-46BC-AD18-67F75BD1E3BB}"/>
              </a:ext>
            </a:extLst>
          </p:cNvPr>
          <p:cNvSpPr/>
          <p:nvPr/>
        </p:nvSpPr>
        <p:spPr>
          <a:xfrm>
            <a:off x="232527" y="1609364"/>
            <a:ext cx="3648173" cy="1866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/>
              <a:t>Situació de </a:t>
            </a:r>
            <a:r>
              <a:rPr lang="ca-ES" sz="2000" b="1" dirty="0"/>
              <a:t>greu dèficit pressupostari</a:t>
            </a:r>
            <a:r>
              <a:rPr lang="ca-ES" sz="2000" dirty="0"/>
              <a:t> acumulat degut als deutes heretats de la dictadura de Primo de Rivera.</a:t>
            </a:r>
          </a:p>
        </p:txBody>
      </p:sp>
      <p:sp>
        <p:nvSpPr>
          <p:cNvPr id="13" name="Rectangle: cantonades arrodonides 12">
            <a:extLst>
              <a:ext uri="{FF2B5EF4-FFF2-40B4-BE49-F238E27FC236}">
                <a16:creationId xmlns:a16="http://schemas.microsoft.com/office/drawing/2014/main" id="{F04B8FA3-4394-4D01-B92C-DB74C8FE1D57}"/>
              </a:ext>
            </a:extLst>
          </p:cNvPr>
          <p:cNvSpPr/>
          <p:nvPr/>
        </p:nvSpPr>
        <p:spPr>
          <a:xfrm>
            <a:off x="746288" y="4095421"/>
            <a:ext cx="7247642" cy="18665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Herència nefasta d’una </a:t>
            </a:r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economia desfasada i sense competitivitat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, amb un </a:t>
            </a:r>
            <a:r>
              <a:rPr lang="ca-ES" sz="2000" u="sng" dirty="0">
                <a:solidFill>
                  <a:schemeClr val="accent2">
                    <a:lumMod val="50000"/>
                  </a:schemeClr>
                </a:solidFill>
              </a:rPr>
              <a:t>alt nivell d’atur 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al camp, </a:t>
            </a:r>
            <a:r>
              <a:rPr lang="ca-ES" sz="2000" u="sng" dirty="0">
                <a:solidFill>
                  <a:schemeClr val="accent2">
                    <a:lumMod val="50000"/>
                  </a:schemeClr>
                </a:solidFill>
              </a:rPr>
              <a:t>mancada d'infraestructures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, sense un sistema financer eficient ni una classe empresarial emprenedora, i un </a:t>
            </a:r>
            <a:r>
              <a:rPr lang="ca-ES" sz="2000" u="sng" dirty="0">
                <a:solidFill>
                  <a:schemeClr val="accent2">
                    <a:lumMod val="50000"/>
                  </a:schemeClr>
                </a:solidFill>
              </a:rPr>
              <a:t>mercat intern feble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, degut al baix nivell adquisitiu mitjà de la població espanyola.</a:t>
            </a:r>
          </a:p>
        </p:txBody>
      </p: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25C05735-36D3-4BED-BDE9-F2AF174A09AD}"/>
              </a:ext>
            </a:extLst>
          </p:cNvPr>
          <p:cNvSpPr/>
          <p:nvPr/>
        </p:nvSpPr>
        <p:spPr>
          <a:xfrm>
            <a:off x="4774700" y="1609364"/>
            <a:ext cx="3648173" cy="18665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Retraïment de la inversió </a:t>
            </a:r>
            <a:r>
              <a:rPr lang="ca-ES" sz="2000" dirty="0"/>
              <a:t>pel clima d’incertesa envers el nou règim, o directament com a “sabotatge” a la política laboral i fiscal del Govern.</a:t>
            </a:r>
          </a:p>
        </p:txBody>
      </p:sp>
      <p:pic>
        <p:nvPicPr>
          <p:cNvPr id="11" name="Gràfic 10" descr="Afegeix">
            <a:extLst>
              <a:ext uri="{FF2B5EF4-FFF2-40B4-BE49-F238E27FC236}">
                <a16:creationId xmlns:a16="http://schemas.microsoft.com/office/drawing/2014/main" id="{53F8C5B7-CBAD-4FC4-8DF3-B3F5AE636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2909" y="3053234"/>
            <a:ext cx="914400" cy="914400"/>
          </a:xfrm>
          <a:prstGeom prst="rect">
            <a:avLst/>
          </a:prstGeom>
        </p:spPr>
      </p:pic>
      <p:pic>
        <p:nvPicPr>
          <p:cNvPr id="16" name="Imatge 15" descr="Imatge que conté foto, persona, posant, exterior&#10;&#10;Descripció generada automàticament">
            <a:extLst>
              <a:ext uri="{FF2B5EF4-FFF2-40B4-BE49-F238E27FC236}">
                <a16:creationId xmlns:a16="http://schemas.microsoft.com/office/drawing/2014/main" id="{696BAFBD-7F2A-4D1C-A564-A0EEE9C0C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09" y="3733800"/>
            <a:ext cx="3190357" cy="2038928"/>
          </a:xfrm>
          <a:prstGeom prst="rect">
            <a:avLst/>
          </a:prstGeom>
        </p:spPr>
      </p:pic>
      <p:sp>
        <p:nvSpPr>
          <p:cNvPr id="20" name="QuadreDeText 19">
            <a:extLst>
              <a:ext uri="{FF2B5EF4-FFF2-40B4-BE49-F238E27FC236}">
                <a16:creationId xmlns:a16="http://schemas.microsoft.com/office/drawing/2014/main" id="{94B1D203-D153-4465-993E-B6346F0301E8}"/>
              </a:ext>
            </a:extLst>
          </p:cNvPr>
          <p:cNvSpPr txBox="1"/>
          <p:nvPr/>
        </p:nvSpPr>
        <p:spPr>
          <a:xfrm>
            <a:off x="8422873" y="5848192"/>
            <a:ext cx="364817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Miners asturians a inicis del S. XX. El nivell de vida d’una gran massa de treballadors era de pura subsistència.</a:t>
            </a:r>
          </a:p>
        </p:txBody>
      </p:sp>
    </p:spTree>
    <p:extLst>
      <p:ext uri="{BB962C8B-B14F-4D97-AF65-F5344CB8AC3E}">
        <p14:creationId xmlns:p14="http://schemas.microsoft.com/office/powerpoint/2010/main" val="10856323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6735618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Les eleccions de juny del 31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97B74319-E8FC-4BAE-8213-5E8BE4FE7BD5}"/>
              </a:ext>
            </a:extLst>
          </p:cNvPr>
          <p:cNvSpPr txBox="1"/>
          <p:nvPr/>
        </p:nvSpPr>
        <p:spPr>
          <a:xfrm>
            <a:off x="307900" y="1294699"/>
            <a:ext cx="4905123" cy="1015663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b="1" dirty="0"/>
              <a:t>Eleccions generals del juny de 1931. </a:t>
            </a:r>
          </a:p>
          <a:p>
            <a:r>
              <a:rPr lang="ca-ES" sz="2000" dirty="0"/>
              <a:t>El Govern provisional va convocar eleccions a Corts Constituents per al dia 28 de juny .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4089895C-6E7B-45BF-97A6-64E9902E6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9" y="2481986"/>
            <a:ext cx="5357609" cy="4140488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CCFF0C4F-A850-4F3F-A755-04908D6F30CC}"/>
              </a:ext>
            </a:extLst>
          </p:cNvPr>
          <p:cNvSpPr txBox="1"/>
          <p:nvPr/>
        </p:nvSpPr>
        <p:spPr>
          <a:xfrm>
            <a:off x="6095998" y="1117601"/>
            <a:ext cx="2962275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Àmplia </a:t>
            </a:r>
            <a:r>
              <a:rPr lang="ca-ES" b="1" dirty="0"/>
              <a:t>victòria de la coalició republicana-socialista </a:t>
            </a:r>
            <a:r>
              <a:rPr lang="ca-ES" dirty="0"/>
              <a:t>(54%) liderada pel republicà</a:t>
            </a:r>
            <a:r>
              <a:rPr lang="ca-ES" b="1" dirty="0"/>
              <a:t> Manuel Azaña</a:t>
            </a:r>
            <a:r>
              <a:rPr lang="ca-ES" dirty="0"/>
              <a:t>, sobre els partits de centre i de la dreta.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301DF548-17C7-4F3E-9FA2-8B8A7900DB93}"/>
              </a:ext>
            </a:extLst>
          </p:cNvPr>
          <p:cNvSpPr txBox="1"/>
          <p:nvPr/>
        </p:nvSpPr>
        <p:spPr>
          <a:xfrm>
            <a:off x="9058273" y="1117601"/>
            <a:ext cx="2962275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/>
              <a:t>Esquerra Republicana </a:t>
            </a:r>
            <a:r>
              <a:rPr lang="ca-ES" dirty="0"/>
              <a:t>va obtenir un gran triomf electoral a Catalunya, molt per sobre de la conservadora Lliga Regionalista.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65321-2A93-44D0-9CD3-0FECB9FCFC83}"/>
              </a:ext>
            </a:extLst>
          </p:cNvPr>
          <p:cNvSpPr/>
          <p:nvPr/>
        </p:nvSpPr>
        <p:spPr>
          <a:xfrm>
            <a:off x="6524623" y="2738277"/>
            <a:ext cx="5495925" cy="735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/>
              <a:t>PARTIDO SOCIALISTA OBRERO ESPAÑOL</a:t>
            </a:r>
          </a:p>
          <a:p>
            <a:r>
              <a:rPr lang="ca-ES" sz="1600" dirty="0"/>
              <a:t>(PSOE) – 115 escons i 24,5% dels vots</a:t>
            </a:r>
          </a:p>
          <a:p>
            <a:r>
              <a:rPr lang="ca-ES" sz="1600" dirty="0"/>
              <a:t>Líder: Julián Besteiro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47B52-D5D5-4407-80A6-A0FBC668BB03}"/>
              </a:ext>
            </a:extLst>
          </p:cNvPr>
          <p:cNvSpPr/>
          <p:nvPr/>
        </p:nvSpPr>
        <p:spPr>
          <a:xfrm>
            <a:off x="6524622" y="3493939"/>
            <a:ext cx="5495925" cy="7351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/>
              <a:t>PARTIDO REPUBLICANO RADICAL</a:t>
            </a:r>
          </a:p>
          <a:p>
            <a:r>
              <a:rPr lang="ca-ES" sz="1600" dirty="0"/>
              <a:t>(PRR) – 90 escons i 19,1% dels vots</a:t>
            </a:r>
          </a:p>
          <a:p>
            <a:r>
              <a:rPr lang="ca-ES" sz="1600" dirty="0"/>
              <a:t>Líder: Alejandro Lerroux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F7E21E-2259-417F-9DFE-A76E73452801}"/>
              </a:ext>
            </a:extLst>
          </p:cNvPr>
          <p:cNvSpPr/>
          <p:nvPr/>
        </p:nvSpPr>
        <p:spPr>
          <a:xfrm>
            <a:off x="6524622" y="4249601"/>
            <a:ext cx="5495925" cy="735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/>
              <a:t>PARTIDO REPUBLICANO RADICAL SOCIALISTA</a:t>
            </a:r>
          </a:p>
          <a:p>
            <a:r>
              <a:rPr lang="ca-ES" sz="1600" dirty="0"/>
              <a:t>(PRRS) – 61 escons i 13% dels vots</a:t>
            </a:r>
          </a:p>
          <a:p>
            <a:r>
              <a:rPr lang="ca-ES" sz="1600" dirty="0"/>
              <a:t>Líder: Marcel·lí Domingo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915526-D9AE-4B51-BE4D-38EC49499B42}"/>
              </a:ext>
            </a:extLst>
          </p:cNvPr>
          <p:cNvSpPr/>
          <p:nvPr/>
        </p:nvSpPr>
        <p:spPr>
          <a:xfrm>
            <a:off x="6524621" y="5005263"/>
            <a:ext cx="5495925" cy="735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/>
              <a:t>ESQUERRA REPUBLICANA DE CATALUNYA</a:t>
            </a:r>
          </a:p>
          <a:p>
            <a:r>
              <a:rPr lang="ca-ES" sz="1600" dirty="0"/>
              <a:t>(ERC) – 29 escons i 6,2% dels vots</a:t>
            </a:r>
          </a:p>
          <a:p>
            <a:r>
              <a:rPr lang="ca-ES" sz="1600" dirty="0"/>
              <a:t>Líder: Julián Besteiro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623DD-A82F-405A-A4FA-2145E58BFCDF}"/>
              </a:ext>
            </a:extLst>
          </p:cNvPr>
          <p:cNvSpPr/>
          <p:nvPr/>
        </p:nvSpPr>
        <p:spPr>
          <a:xfrm>
            <a:off x="6524620" y="5760925"/>
            <a:ext cx="5495925" cy="735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600" b="1" dirty="0"/>
              <a:t>ACCIÓN REPUBLICANA (després IZQUIERDA REPUBLICANA)</a:t>
            </a:r>
          </a:p>
          <a:p>
            <a:r>
              <a:rPr lang="ca-ES" sz="1600" dirty="0"/>
              <a:t>(AR) – 26 escons i 5,5% dels vots</a:t>
            </a:r>
          </a:p>
          <a:p>
            <a:r>
              <a:rPr lang="ca-ES" sz="1600" dirty="0"/>
              <a:t>Líder: Manuel Azaña</a:t>
            </a:r>
          </a:p>
        </p:txBody>
      </p:sp>
    </p:spTree>
    <p:extLst>
      <p:ext uri="{BB962C8B-B14F-4D97-AF65-F5344CB8AC3E}">
        <p14:creationId xmlns:p14="http://schemas.microsoft.com/office/powerpoint/2010/main" val="39052971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idor de contingut 4">
            <a:extLst>
              <a:ext uri="{FF2B5EF4-FFF2-40B4-BE49-F238E27FC236}">
                <a16:creationId xmlns:a16="http://schemas.microsoft.com/office/drawing/2014/main" id="{70314EC1-48BB-4FE1-AE9C-4660E368E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1B617143-BA63-4F4C-A2C6-FFB7DBD2EFF7}"/>
              </a:ext>
            </a:extLst>
          </p:cNvPr>
          <p:cNvSpPr txBox="1"/>
          <p:nvPr/>
        </p:nvSpPr>
        <p:spPr>
          <a:xfrm>
            <a:off x="221673" y="5292436"/>
            <a:ext cx="66963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/>
              <a:t>Els resultats electorals van donar una Cambra molt fragmentada amb gran multitud de grups amb escassa representació parlamentària.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84E5F114-1F74-4784-B1B6-8870753973BD}"/>
              </a:ext>
            </a:extLst>
          </p:cNvPr>
          <p:cNvSpPr txBox="1"/>
          <p:nvPr/>
        </p:nvSpPr>
        <p:spPr>
          <a:xfrm>
            <a:off x="221672" y="5980545"/>
            <a:ext cx="66963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/>
              <a:t>Existeixen divergències importants en el nombre de diputats i en els percentatges segons les diverses fonts consultades.</a:t>
            </a:r>
          </a:p>
        </p:txBody>
      </p:sp>
    </p:spTree>
    <p:extLst>
      <p:ext uri="{BB962C8B-B14F-4D97-AF65-F5344CB8AC3E}">
        <p14:creationId xmlns:p14="http://schemas.microsoft.com/office/powerpoint/2010/main" val="25579536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34" y="381000"/>
            <a:ext cx="6334689" cy="581025"/>
          </a:xfrm>
          <a:solidFill>
            <a:schemeClr val="tx1">
              <a:lumMod val="5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a-ES" sz="4000" b="1" dirty="0"/>
              <a:t>El nou govern de la República</a:t>
            </a:r>
            <a:endParaRPr lang="ca-ES" sz="4800" b="1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tge 7" descr="Imatge que conté persona, home, foto, portar&#10;&#10;Descripció generada automàticament">
            <a:extLst>
              <a:ext uri="{FF2B5EF4-FFF2-40B4-BE49-F238E27FC236}">
                <a16:creationId xmlns:a16="http://schemas.microsoft.com/office/drawing/2014/main" id="{2AF0B7A7-7757-437A-9B6E-0CB6D647B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r="-2" b="24421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6135FE14-DDAF-4A97-B9A5-DAD913785C2D}"/>
              </a:ext>
            </a:extLst>
          </p:cNvPr>
          <p:cNvSpPr txBox="1"/>
          <p:nvPr/>
        </p:nvSpPr>
        <p:spPr>
          <a:xfrm>
            <a:off x="815498" y="1324689"/>
            <a:ext cx="4959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Finalment, i malgrat que el primer grup parlamentari era el PSOE, amb els seus 115 diputats, fou escollit nou President del Govern el republicà </a:t>
            </a:r>
            <a:r>
              <a:rPr lang="ca-ES" b="1" dirty="0"/>
              <a:t>MANUEL AZAÑA DÍAZ </a:t>
            </a:r>
            <a:r>
              <a:rPr lang="ca-ES" dirty="0"/>
              <a:t>(1880 – 1940), amb el suport dels grups republicans d’esquerra, el grup d’ERC i una part del PSOE.</a:t>
            </a:r>
          </a:p>
          <a:p>
            <a:r>
              <a:rPr lang="ca-ES" dirty="0"/>
              <a:t>(14/10 al 16/12 de 1931).</a:t>
            </a:r>
          </a:p>
          <a:p>
            <a:r>
              <a:rPr lang="ca-ES" dirty="0"/>
              <a:t>El seu principal repte era la redacció i l’aprovació de la </a:t>
            </a:r>
            <a:r>
              <a:rPr lang="ca-ES" b="1" dirty="0"/>
              <a:t>CONSTITUCIÓ</a:t>
            </a:r>
            <a:r>
              <a:rPr lang="ca-ES" dirty="0"/>
              <a:t> de la REPÚBLICA.</a:t>
            </a:r>
          </a:p>
        </p:txBody>
      </p:sp>
      <p:pic>
        <p:nvPicPr>
          <p:cNvPr id="19" name="Imatge 18" descr="Imatge que conté persona, interior, home, paret&#10;&#10;Descripció generada automàticament">
            <a:extLst>
              <a:ext uri="{FF2B5EF4-FFF2-40B4-BE49-F238E27FC236}">
                <a16:creationId xmlns:a16="http://schemas.microsoft.com/office/drawing/2014/main" id="{4394E77F-F9D8-44ED-97BC-A6D973421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4502150"/>
            <a:ext cx="1323215" cy="1708150"/>
          </a:xfrm>
          <a:prstGeom prst="rect">
            <a:avLst/>
          </a:prstGeom>
        </p:spPr>
      </p:pic>
      <p:sp>
        <p:nvSpPr>
          <p:cNvPr id="20" name="QuadreDeText 19">
            <a:extLst>
              <a:ext uri="{FF2B5EF4-FFF2-40B4-BE49-F238E27FC236}">
                <a16:creationId xmlns:a16="http://schemas.microsoft.com/office/drawing/2014/main" id="{8F70155D-E68E-4FA8-AB39-21F19D97435C}"/>
              </a:ext>
            </a:extLst>
          </p:cNvPr>
          <p:cNvSpPr txBox="1"/>
          <p:nvPr/>
        </p:nvSpPr>
        <p:spPr>
          <a:xfrm>
            <a:off x="1872719" y="5356225"/>
            <a:ext cx="314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El socialista </a:t>
            </a:r>
            <a:r>
              <a:rPr lang="ca-ES" b="1" dirty="0"/>
              <a:t>Julián Besteiro </a:t>
            </a:r>
            <a:r>
              <a:rPr lang="ca-ES" dirty="0"/>
              <a:t>fou escollit President de les Corts, càrrec que exercí fins el 1933.</a:t>
            </a:r>
          </a:p>
        </p:txBody>
      </p:sp>
    </p:spTree>
    <p:extLst>
      <p:ext uri="{BB962C8B-B14F-4D97-AF65-F5344CB8AC3E}">
        <p14:creationId xmlns:p14="http://schemas.microsoft.com/office/powerpoint/2010/main" val="35867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6735618" cy="715530"/>
          </a:xfrm>
        </p:spPr>
        <p:txBody>
          <a:bodyPr/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Les eleccions d’abril del 31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97B74319-E8FC-4BAE-8213-5E8BE4FE7BD5}"/>
              </a:ext>
            </a:extLst>
          </p:cNvPr>
          <p:cNvSpPr txBox="1"/>
          <p:nvPr/>
        </p:nvSpPr>
        <p:spPr>
          <a:xfrm>
            <a:off x="570343" y="1348510"/>
            <a:ext cx="4795981" cy="132343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2000" b="1" dirty="0"/>
              <a:t>Eleccions municipals el 12 d’abril de 1931. </a:t>
            </a:r>
          </a:p>
          <a:p>
            <a:r>
              <a:rPr lang="ca-ES" sz="2000" dirty="0"/>
              <a:t>Convocades pel darrer govern de la monarquia alfonsina, encapçalat per l’almirall </a:t>
            </a:r>
            <a:r>
              <a:rPr lang="ca-ES" sz="2000" b="1" dirty="0"/>
              <a:t>Juan B. Aznar</a:t>
            </a:r>
            <a:r>
              <a:rPr lang="ca-ES" sz="2000" dirty="0"/>
              <a:t>.</a:t>
            </a:r>
          </a:p>
        </p:txBody>
      </p:sp>
      <p:pic>
        <p:nvPicPr>
          <p:cNvPr id="9" name="Imatge 8" descr="Imatge que conté text, mapa&#10;&#10;Descripció generada automàticament">
            <a:extLst>
              <a:ext uri="{FF2B5EF4-FFF2-40B4-BE49-F238E27FC236}">
                <a16:creationId xmlns:a16="http://schemas.microsoft.com/office/drawing/2014/main" id="{4089895C-6E7B-45BF-97A6-64E9902E6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4" y="2867321"/>
            <a:ext cx="4795981" cy="344111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6535160" y="1256146"/>
            <a:ext cx="4795981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Victòria de les candidatures republicanes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als principals municipis d’Espanya (a 41 de les 50 capitals de província).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F997E85E-6B5D-4999-9491-033FD1AD2826}"/>
              </a:ext>
            </a:extLst>
          </p:cNvPr>
          <p:cNvSpPr txBox="1"/>
          <p:nvPr/>
        </p:nvSpPr>
        <p:spPr>
          <a:xfrm>
            <a:off x="6535160" y="2274761"/>
            <a:ext cx="4795981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Catalunya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la victòria fou per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ERC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per sobre de la conservadora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Lliga Regionalista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(25 regidors a l’Ajuntament de Barcelona, per 12 de la Lliga).</a:t>
            </a:r>
          </a:p>
        </p:txBody>
      </p:sp>
      <p:sp>
        <p:nvSpPr>
          <p:cNvPr id="15" name="Crida: fletxa esquerra 14">
            <a:extLst>
              <a:ext uri="{FF2B5EF4-FFF2-40B4-BE49-F238E27FC236}">
                <a16:creationId xmlns:a16="http://schemas.microsoft.com/office/drawing/2014/main" id="{2E655C8A-2C35-4D04-AFDB-454AE9EBD6E5}"/>
              </a:ext>
            </a:extLst>
          </p:cNvPr>
          <p:cNvSpPr/>
          <p:nvPr/>
        </p:nvSpPr>
        <p:spPr>
          <a:xfrm>
            <a:off x="4987636" y="3429000"/>
            <a:ext cx="5735782" cy="169025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Les eleccions s’havien plantejat com un autèntic plebiscit entre Monarquia i República, i la victòria en l’àmbit urbà, on era més difícil la manipulació electoral, donava per clara i contundent el triomf </a:t>
            </a:r>
          </a:p>
          <a:p>
            <a:pPr algn="ctr"/>
            <a:r>
              <a:rPr lang="ca-ES" dirty="0"/>
              <a:t>de l’opció republicana.</a:t>
            </a: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FB993CB5-9067-4C92-B63D-17BCC6150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818" y="5418885"/>
            <a:ext cx="1385655" cy="1041969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id="{C8E72E26-563B-4583-99AC-30E1B68D527E}"/>
              </a:ext>
            </a:extLst>
          </p:cNvPr>
          <p:cNvSpPr txBox="1"/>
          <p:nvPr/>
        </p:nvSpPr>
        <p:spPr>
          <a:xfrm>
            <a:off x="7130473" y="5333219"/>
            <a:ext cx="435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solidFill>
                  <a:srgbClr val="7030A0"/>
                </a:solidFill>
              </a:rPr>
              <a:t>Esquerra Republicana de Catalunya (ERC) s’havia fundat pocs dies abans, el 19 de març de 1931, a Barcelona, de la unió d’Estat Català, el Partit Republicà Català i altres grups. El seu primer president fou Francesc Macià.</a:t>
            </a:r>
          </a:p>
        </p:txBody>
      </p:sp>
      <p:sp>
        <p:nvSpPr>
          <p:cNvPr id="18" name="Fletxa: avall 17">
            <a:extLst>
              <a:ext uri="{FF2B5EF4-FFF2-40B4-BE49-F238E27FC236}">
                <a16:creationId xmlns:a16="http://schemas.microsoft.com/office/drawing/2014/main" id="{2EDED4B7-41A6-447D-B9AE-A9AEDDCB7354}"/>
              </a:ext>
            </a:extLst>
          </p:cNvPr>
          <p:cNvSpPr/>
          <p:nvPr/>
        </p:nvSpPr>
        <p:spPr>
          <a:xfrm>
            <a:off x="11018982" y="3288145"/>
            <a:ext cx="221673" cy="19304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Fletxa: dreta 2">
            <a:extLst>
              <a:ext uri="{FF2B5EF4-FFF2-40B4-BE49-F238E27FC236}">
                <a16:creationId xmlns:a16="http://schemas.microsoft.com/office/drawing/2014/main" id="{7331FB67-C2FA-4432-ABC6-887B49DE80F5}"/>
              </a:ext>
            </a:extLst>
          </p:cNvPr>
          <p:cNvSpPr/>
          <p:nvPr/>
        </p:nvSpPr>
        <p:spPr>
          <a:xfrm>
            <a:off x="5514109" y="2004291"/>
            <a:ext cx="868218" cy="43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74043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163" y="278397"/>
            <a:ext cx="521373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z="4100" b="1" dirty="0">
                <a:solidFill>
                  <a:schemeClr val="accent2">
                    <a:lumMod val="75000"/>
                  </a:schemeClr>
                </a:solidFill>
              </a:rPr>
              <a:t>El final de la monarquia d’Alfons XIII</a:t>
            </a:r>
          </a:p>
        </p:txBody>
      </p:sp>
      <p:pic>
        <p:nvPicPr>
          <p:cNvPr id="4" name="Imatge 3" descr="Imatge que conté text, diari&#10;&#10;Descripció generada automàticament">
            <a:extLst>
              <a:ext uri="{FF2B5EF4-FFF2-40B4-BE49-F238E27FC236}">
                <a16:creationId xmlns:a16="http://schemas.microsoft.com/office/drawing/2014/main" id="{FEE71EE7-CC0F-4794-8B5D-B58EB09F8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49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C23EFDD8-3F53-492B-87F8-1BD58B91A4CD}"/>
              </a:ext>
            </a:extLst>
          </p:cNvPr>
          <p:cNvSpPr txBox="1"/>
          <p:nvPr/>
        </p:nvSpPr>
        <p:spPr>
          <a:xfrm>
            <a:off x="5080934" y="3064364"/>
            <a:ext cx="6250207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Alfons XIII va abandonar al tron, però sense una abdicació formal ni una renúncia expressa als seus drets dinàstics.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Va partir a l’exili el mateix dia 14 per la tarda via Cartagena i Marsella cap a París, i més tard va fixar la seva residència a Roma, on va morir el 28 de febrer de 1941 (tenia 54 anys).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65C09E9D-A49B-42BD-87FE-1FE50B5A1348}"/>
              </a:ext>
            </a:extLst>
          </p:cNvPr>
          <p:cNvSpPr txBox="1"/>
          <p:nvPr/>
        </p:nvSpPr>
        <p:spPr>
          <a:xfrm>
            <a:off x="4858262" y="2256940"/>
            <a:ext cx="625020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Manifest publicat al diari ABC el dia 17 d’abril, pel qual el rei Alfons XIII anunciava que “s’apartava” d’Espanya per evitar una guerra civil.</a:t>
            </a:r>
          </a:p>
        </p:txBody>
      </p:sp>
      <p:pic>
        <p:nvPicPr>
          <p:cNvPr id="10" name="Imatge 9" descr="Imatge que conté persona, foto, dempeus, posant&#10;&#10;Descripció generada automàticament">
            <a:extLst>
              <a:ext uri="{FF2B5EF4-FFF2-40B4-BE49-F238E27FC236}">
                <a16:creationId xmlns:a16="http://schemas.microsoft.com/office/drawing/2014/main" id="{092C7448-F719-4FFA-8AB1-62348D01C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34" y="4697762"/>
            <a:ext cx="1484376" cy="1978152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2A237904-57F5-41EA-A7C0-FE1782C99502}"/>
              </a:ext>
            </a:extLst>
          </p:cNvPr>
          <p:cNvSpPr txBox="1"/>
          <p:nvPr/>
        </p:nvSpPr>
        <p:spPr>
          <a:xfrm>
            <a:off x="6662973" y="5358164"/>
            <a:ext cx="466816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Arribada d’Alfons XIII a Fontainebleau (França), en l’inici del seu exili.</a:t>
            </a:r>
          </a:p>
          <a:p>
            <a:pPr algn="just"/>
            <a:r>
              <a:rPr lang="ca-ES" sz="1600" dirty="0"/>
              <a:t>Més tard, a Roma, es va separar de la seva esposa, la reina Victòria Eugènia, que va fixar la seva residència primer a Londres i després a Lausana (Suïssa).</a:t>
            </a:r>
          </a:p>
        </p:txBody>
      </p:sp>
      <p:sp>
        <p:nvSpPr>
          <p:cNvPr id="3" name="Fletxa: esquerra 2">
            <a:extLst>
              <a:ext uri="{FF2B5EF4-FFF2-40B4-BE49-F238E27FC236}">
                <a16:creationId xmlns:a16="http://schemas.microsoft.com/office/drawing/2014/main" id="{0CF9CF57-93F6-49D4-B7B0-BFE35CE9E423}"/>
              </a:ext>
            </a:extLst>
          </p:cNvPr>
          <p:cNvSpPr/>
          <p:nvPr/>
        </p:nvSpPr>
        <p:spPr>
          <a:xfrm>
            <a:off x="4545094" y="2452044"/>
            <a:ext cx="314102" cy="194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25432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6735618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proclamació de la República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pic>
        <p:nvPicPr>
          <p:cNvPr id="4" name="Imatge 3" descr="Imatge que conté edifici, exterior, cel, foto&#10;&#10;Descripció generada automàticament">
            <a:extLst>
              <a:ext uri="{FF2B5EF4-FFF2-40B4-BE49-F238E27FC236}">
                <a16:creationId xmlns:a16="http://schemas.microsoft.com/office/drawing/2014/main" id="{FAF721C1-9BCA-4EC2-BF0F-BB0BBFB53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09" y="1117601"/>
            <a:ext cx="2282658" cy="1613080"/>
          </a:xfrm>
          <a:prstGeom prst="rect">
            <a:avLst/>
          </a:prstGeom>
        </p:spPr>
      </p:pic>
      <p:pic>
        <p:nvPicPr>
          <p:cNvPr id="8" name="Imatge 7" descr="Imatge que conté edifici, exterior, neu, arbre&#10;&#10;Descripció generada automàticament">
            <a:extLst>
              <a:ext uri="{FF2B5EF4-FFF2-40B4-BE49-F238E27FC236}">
                <a16:creationId xmlns:a16="http://schemas.microsoft.com/office/drawing/2014/main" id="{3C009D8A-2BAC-49A8-898F-55A55889F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0" y="3017405"/>
            <a:ext cx="5910987" cy="3409950"/>
          </a:xfrm>
          <a:prstGeom prst="rect">
            <a:avLst/>
          </a:prstGeom>
        </p:spPr>
      </p:pic>
      <p:sp>
        <p:nvSpPr>
          <p:cNvPr id="20" name="QuadreDeText 19">
            <a:extLst>
              <a:ext uri="{FF2B5EF4-FFF2-40B4-BE49-F238E27FC236}">
                <a16:creationId xmlns:a16="http://schemas.microsoft.com/office/drawing/2014/main" id="{19C951F0-2439-4A35-A9A1-00103AF6858E}"/>
              </a:ext>
            </a:extLst>
          </p:cNvPr>
          <p:cNvSpPr txBox="1"/>
          <p:nvPr/>
        </p:nvSpPr>
        <p:spPr>
          <a:xfrm>
            <a:off x="480581" y="1328839"/>
            <a:ext cx="5910986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Des del matí del dia 14 diversos Ajuntaments van anar hissant la bandera republicana als seus balcons. Les negociacions entre Romanones per part del Rei i dels representants del Comitè Revolucionari van determinar l’exili del monarca i la proclamació del nou règim republicà.</a:t>
            </a: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95D0F00C-8501-4B2A-8203-044EBA0819F6}"/>
              </a:ext>
            </a:extLst>
          </p:cNvPr>
          <p:cNvSpPr txBox="1"/>
          <p:nvPr/>
        </p:nvSpPr>
        <p:spPr>
          <a:xfrm>
            <a:off x="6576975" y="3017405"/>
            <a:ext cx="4877992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Els membres del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Comitè Revolucionari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(constituït des del “Pacte de Sant Sebastià” de 1930), van dirigir-se a la Puerta del Sol de Madrid, i van proclamar la República des del balcó del 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</a:rPr>
              <a:t>Ministerio de la Gobernación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(actual seu del Govern de la Comunitat de Madrid).</a:t>
            </a: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B3FC1163-D5F9-4EFC-8D80-A303054BFAA3}"/>
              </a:ext>
            </a:extLst>
          </p:cNvPr>
          <p:cNvSpPr txBox="1"/>
          <p:nvPr/>
        </p:nvSpPr>
        <p:spPr>
          <a:xfrm>
            <a:off x="6733313" y="1328839"/>
            <a:ext cx="228265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La població guipuscoana d’Eibar fou la primera en proclamar la república, la matinada del 14 d’abril.</a:t>
            </a:r>
          </a:p>
        </p:txBody>
      </p:sp>
      <p:pic>
        <p:nvPicPr>
          <p:cNvPr id="11" name="Imatge 10" descr="Imatge que conté home, persona, paret, foto&#10;&#10;Descripció generada automàticament">
            <a:extLst>
              <a:ext uri="{FF2B5EF4-FFF2-40B4-BE49-F238E27FC236}">
                <a16:creationId xmlns:a16="http://schemas.microsoft.com/office/drawing/2014/main" id="{CCC45AE9-E77D-45B7-BAA5-50AF964FA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79" y="5195888"/>
            <a:ext cx="995363" cy="1346668"/>
          </a:xfrm>
          <a:prstGeom prst="rect">
            <a:avLst/>
          </a:prstGeom>
        </p:spPr>
      </p:pic>
      <p:sp>
        <p:nvSpPr>
          <p:cNvPr id="25" name="QuadreDeText 24">
            <a:extLst>
              <a:ext uri="{FF2B5EF4-FFF2-40B4-BE49-F238E27FC236}">
                <a16:creationId xmlns:a16="http://schemas.microsoft.com/office/drawing/2014/main" id="{7A652B49-EBEF-4B6F-A207-7F88BF1EE685}"/>
              </a:ext>
            </a:extLst>
          </p:cNvPr>
          <p:cNvSpPr txBox="1"/>
          <p:nvPr/>
        </p:nvSpPr>
        <p:spPr>
          <a:xfrm>
            <a:off x="8057021" y="5201790"/>
            <a:ext cx="339794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El conservador i catòlic </a:t>
            </a:r>
            <a:r>
              <a:rPr lang="ca-ES" sz="1600" b="1" dirty="0"/>
              <a:t>Niceto Alcalá Zamora</a:t>
            </a:r>
            <a:r>
              <a:rPr lang="ca-ES" sz="1600" dirty="0"/>
              <a:t>, com a president del Comitè Revolucionari Republicà, fou escollit </a:t>
            </a:r>
            <a:r>
              <a:rPr lang="ca-ES" sz="1600" b="1" dirty="0"/>
              <a:t>primer president del Govern Provisional </a:t>
            </a:r>
            <a:r>
              <a:rPr lang="ca-ES" sz="1600" dirty="0"/>
              <a:t>de la República</a:t>
            </a:r>
          </a:p>
        </p:txBody>
      </p:sp>
    </p:spTree>
    <p:extLst>
      <p:ext uri="{BB962C8B-B14F-4D97-AF65-F5344CB8AC3E}">
        <p14:creationId xmlns:p14="http://schemas.microsoft.com/office/powerpoint/2010/main" val="27598509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6735618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proclamació de l’Estat Català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pic>
        <p:nvPicPr>
          <p:cNvPr id="4" name="Imatge 3" descr="Imatge que conté exterior, arbre, foto, persones&#10;&#10;Descripció generada automàticament">
            <a:extLst>
              <a:ext uri="{FF2B5EF4-FFF2-40B4-BE49-F238E27FC236}">
                <a16:creationId xmlns:a16="http://schemas.microsoft.com/office/drawing/2014/main" id="{A2E063D7-99AB-4B7D-87B2-2EAACC5CF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1" y="1117601"/>
            <a:ext cx="3611130" cy="2419457"/>
          </a:xfrm>
          <a:prstGeom prst="rect">
            <a:avLst/>
          </a:prstGeom>
        </p:spPr>
      </p:pic>
      <p:pic>
        <p:nvPicPr>
          <p:cNvPr id="8" name="Imatge 7" descr="Imatge que conté persona, edifici, exterior, home&#10;&#10;Descripció generada automàticament">
            <a:extLst>
              <a:ext uri="{FF2B5EF4-FFF2-40B4-BE49-F238E27FC236}">
                <a16:creationId xmlns:a16="http://schemas.microsoft.com/office/drawing/2014/main" id="{EC36CCB2-E5E0-4A32-BC50-19EB9F7E7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75" y="1117601"/>
            <a:ext cx="5543193" cy="3888508"/>
          </a:xfrm>
          <a:prstGeom prst="rect">
            <a:avLst/>
          </a:prstGeom>
        </p:spPr>
      </p:pic>
      <p:sp>
        <p:nvSpPr>
          <p:cNvPr id="19" name="QuadreDeText 18">
            <a:extLst>
              <a:ext uri="{FF2B5EF4-FFF2-40B4-BE49-F238E27FC236}">
                <a16:creationId xmlns:a16="http://schemas.microsoft.com/office/drawing/2014/main" id="{2FC228BC-93E8-4D82-BC0A-B58DCCC51D23}"/>
              </a:ext>
            </a:extLst>
          </p:cNvPr>
          <p:cNvSpPr txBox="1"/>
          <p:nvPr/>
        </p:nvSpPr>
        <p:spPr>
          <a:xfrm>
            <a:off x="4234662" y="1182978"/>
            <a:ext cx="150112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Imatge de les celebracions a Barcelona per la proclamació de la República.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FACB86ED-E389-4AC8-9C32-ADABD915C108}"/>
              </a:ext>
            </a:extLst>
          </p:cNvPr>
          <p:cNvSpPr txBox="1"/>
          <p:nvPr/>
        </p:nvSpPr>
        <p:spPr>
          <a:xfrm>
            <a:off x="6151775" y="5144608"/>
            <a:ext cx="554319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/>
              <a:t>Francesc Macià </a:t>
            </a:r>
            <a:r>
              <a:rPr lang="ca-ES" sz="1600" dirty="0"/>
              <a:t>va proclamar des del balcó del Palau de la Diputació (futur Palau de la Generalitat, a la Plaça Sant Jaume) la proclamació de “l’Estat Català”, dins d’una “Federació de Repúbliques Ibèriques” el mateix dia 14 d’abril.</a:t>
            </a: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B0A77CBC-C390-42AD-9AC4-D6774CD36DA9}"/>
              </a:ext>
            </a:extLst>
          </p:cNvPr>
          <p:cNvSpPr txBox="1"/>
          <p:nvPr/>
        </p:nvSpPr>
        <p:spPr>
          <a:xfrm>
            <a:off x="497031" y="3713447"/>
            <a:ext cx="4776933" cy="28623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La proclamació d’un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Estat Català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dins d’una hipotètica va suposar el primer gran repte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república federal espanyola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del nou règim des del primer dia. 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El dia 17 tres nous ministres de la República aconseguien un pacte amb Macià, pel qual es renunciava a la república catalana a canvi de la instauració de l’autogovern amb el nom de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Generalitat de Catalunya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 la promesa d’un futur Estatut d’autonomia.</a:t>
            </a:r>
          </a:p>
        </p:txBody>
      </p:sp>
    </p:spTree>
    <p:extLst>
      <p:ext uri="{BB962C8B-B14F-4D97-AF65-F5344CB8AC3E}">
        <p14:creationId xmlns:p14="http://schemas.microsoft.com/office/powerpoint/2010/main" val="28671016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8010236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El govern provisional de la República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570345" y="1328595"/>
            <a:ext cx="6075551" cy="923330"/>
          </a:xfrm>
          <a:prstGeom prst="rect">
            <a:avLst/>
          </a:prstGeom>
          <a:solidFill>
            <a:srgbClr val="DBB7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El dia 15 d’abril es constituí un </a:t>
            </a:r>
            <a:r>
              <a:rPr lang="ca-ES" b="1" dirty="0"/>
              <a:t>primer Govern provisional de la República</a:t>
            </a:r>
            <a:r>
              <a:rPr lang="ca-ES" dirty="0"/>
              <a:t>, a partir de la conjunció republicana – socialista que s’havia aliat al Pacte de Sant Sebastià.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7FD8A1F2-ABB8-4B78-9A33-6EE5EA0B7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33" y="1716260"/>
            <a:ext cx="2216575" cy="2216575"/>
          </a:xfrm>
          <a:prstGeom prst="rect">
            <a:avLst/>
          </a:prstGeom>
        </p:spPr>
      </p:pic>
      <p:sp>
        <p:nvSpPr>
          <p:cNvPr id="14" name="QuadreDeText 13">
            <a:extLst>
              <a:ext uri="{FF2B5EF4-FFF2-40B4-BE49-F238E27FC236}">
                <a16:creationId xmlns:a16="http://schemas.microsoft.com/office/drawing/2014/main" id="{31CB7755-4A10-41C8-821E-D105658EDC95}"/>
              </a:ext>
            </a:extLst>
          </p:cNvPr>
          <p:cNvSpPr txBox="1"/>
          <p:nvPr/>
        </p:nvSpPr>
        <p:spPr>
          <a:xfrm>
            <a:off x="8454862" y="4135550"/>
            <a:ext cx="3542146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La instauració de la República es va donar en un context internacional de crisi dels ideals democràtics i d’auge de </a:t>
            </a:r>
            <a:r>
              <a:rPr lang="ca-ES" b="1" dirty="0"/>
              <a:t>moviments totalitaris com el feixisme</a:t>
            </a:r>
            <a:r>
              <a:rPr lang="ca-ES" dirty="0"/>
              <a:t>. A Itàlia, el Partit Nacional Feixista de Mussolini havia arribat al poder el 1922.</a:t>
            </a:r>
          </a:p>
        </p:txBody>
      </p:sp>
      <p:sp>
        <p:nvSpPr>
          <p:cNvPr id="3" name="Explosió: 14 punts 2">
            <a:extLst>
              <a:ext uri="{FF2B5EF4-FFF2-40B4-BE49-F238E27FC236}">
                <a16:creationId xmlns:a16="http://schemas.microsoft.com/office/drawing/2014/main" id="{D353D673-D934-4027-B7B2-604ABD119E80}"/>
              </a:ext>
            </a:extLst>
          </p:cNvPr>
          <p:cNvSpPr/>
          <p:nvPr/>
        </p:nvSpPr>
        <p:spPr>
          <a:xfrm>
            <a:off x="9223943" y="1368490"/>
            <a:ext cx="556490" cy="522161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5C9DAE23-EE42-4964-B243-9BC82BFEA403}"/>
              </a:ext>
            </a:extLst>
          </p:cNvPr>
          <p:cNvSpPr txBox="1"/>
          <p:nvPr/>
        </p:nvSpPr>
        <p:spPr>
          <a:xfrm>
            <a:off x="1701801" y="2862842"/>
            <a:ext cx="5982853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Promulgació de l’</a:t>
            </a:r>
            <a:r>
              <a:rPr lang="ca-ES" b="1" dirty="0"/>
              <a:t>Estatut Jurídic Provisional de la República</a:t>
            </a:r>
            <a:r>
              <a:rPr lang="ca-ES" dirty="0"/>
              <a:t>, que venia a donar legalitat al nou règim i esdevenia la norma legal superior fins a l’aprovació de la Constitució.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C6E94175-4C7F-4FAA-A704-5892F6E209A3}"/>
              </a:ext>
            </a:extLst>
          </p:cNvPr>
          <p:cNvSpPr txBox="1"/>
          <p:nvPr/>
        </p:nvSpPr>
        <p:spPr>
          <a:xfrm>
            <a:off x="1701799" y="4701581"/>
            <a:ext cx="598285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Decrets per a la </a:t>
            </a:r>
            <a:r>
              <a:rPr lang="ca-ES" b="1" dirty="0"/>
              <a:t>protecció dels pagesos </a:t>
            </a:r>
            <a:r>
              <a:rPr lang="ca-ES" dirty="0"/>
              <a:t>(contra processos d’expulsió de les terres, abusos contractuals ...)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559D5F2E-633D-4B0F-9D25-9211958AC0F7}"/>
              </a:ext>
            </a:extLst>
          </p:cNvPr>
          <p:cNvSpPr txBox="1"/>
          <p:nvPr/>
        </p:nvSpPr>
        <p:spPr>
          <a:xfrm>
            <a:off x="1701800" y="3920711"/>
            <a:ext cx="598285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Decret d’</a:t>
            </a:r>
            <a:r>
              <a:rPr lang="ca-ES" b="1" dirty="0"/>
              <a:t>amnistia política </a:t>
            </a:r>
            <a:r>
              <a:rPr lang="ca-ES" dirty="0"/>
              <a:t>amb caràcter general. Alliberament d’un gran nombre de presos polítics.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A196DA64-35FA-46DD-97F9-EB4B21BED2E4}"/>
              </a:ext>
            </a:extLst>
          </p:cNvPr>
          <p:cNvSpPr txBox="1"/>
          <p:nvPr/>
        </p:nvSpPr>
        <p:spPr>
          <a:xfrm>
            <a:off x="1701799" y="5479642"/>
            <a:ext cx="5982853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Es va proclamar la </a:t>
            </a:r>
            <a:r>
              <a:rPr lang="ca-ES" b="1" dirty="0"/>
              <a:t>llibertat de cultes religiosos </a:t>
            </a:r>
            <a:r>
              <a:rPr lang="ca-ES" dirty="0"/>
              <a:t>i algunes mesures secularitzadores com la no-obligatorietat de l’ensenyament de la religió catòlica a les escoles.</a:t>
            </a:r>
          </a:p>
        </p:txBody>
      </p:sp>
      <p:sp>
        <p:nvSpPr>
          <p:cNvPr id="11" name="Fletxa: doblada cap amunt 10">
            <a:extLst>
              <a:ext uri="{FF2B5EF4-FFF2-40B4-BE49-F238E27FC236}">
                <a16:creationId xmlns:a16="http://schemas.microsoft.com/office/drawing/2014/main" id="{9ED17F6F-A539-4820-B5EE-094BB908A7AE}"/>
              </a:ext>
            </a:extLst>
          </p:cNvPr>
          <p:cNvSpPr/>
          <p:nvPr/>
        </p:nvSpPr>
        <p:spPr>
          <a:xfrm rot="5400000">
            <a:off x="1024082" y="2957865"/>
            <a:ext cx="489528" cy="443345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Fletxa: doblada cap amunt 16">
            <a:extLst>
              <a:ext uri="{FF2B5EF4-FFF2-40B4-BE49-F238E27FC236}">
                <a16:creationId xmlns:a16="http://schemas.microsoft.com/office/drawing/2014/main" id="{8D09C07D-949B-456E-98CD-2B528FA45DFF}"/>
              </a:ext>
            </a:extLst>
          </p:cNvPr>
          <p:cNvSpPr/>
          <p:nvPr/>
        </p:nvSpPr>
        <p:spPr>
          <a:xfrm rot="5400000">
            <a:off x="1022926" y="5528447"/>
            <a:ext cx="489528" cy="443345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Fletxa: doblada cap amunt 17">
            <a:extLst>
              <a:ext uri="{FF2B5EF4-FFF2-40B4-BE49-F238E27FC236}">
                <a16:creationId xmlns:a16="http://schemas.microsoft.com/office/drawing/2014/main" id="{694CD57D-D138-47AD-A30B-8EB721CE40DC}"/>
              </a:ext>
            </a:extLst>
          </p:cNvPr>
          <p:cNvSpPr/>
          <p:nvPr/>
        </p:nvSpPr>
        <p:spPr>
          <a:xfrm rot="5400000">
            <a:off x="1022927" y="4719961"/>
            <a:ext cx="489528" cy="443345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Fletxa: doblada cap amunt 18">
            <a:extLst>
              <a:ext uri="{FF2B5EF4-FFF2-40B4-BE49-F238E27FC236}">
                <a16:creationId xmlns:a16="http://schemas.microsoft.com/office/drawing/2014/main" id="{5E4FC5A9-60AF-4761-903F-27964D329B09}"/>
              </a:ext>
            </a:extLst>
          </p:cNvPr>
          <p:cNvSpPr/>
          <p:nvPr/>
        </p:nvSpPr>
        <p:spPr>
          <a:xfrm rot="5400000">
            <a:off x="1024082" y="3904594"/>
            <a:ext cx="489528" cy="443345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FA4AC808-C242-4D04-92E3-CDD2BD7E2E56}"/>
              </a:ext>
            </a:extLst>
          </p:cNvPr>
          <p:cNvSpPr txBox="1"/>
          <p:nvPr/>
        </p:nvSpPr>
        <p:spPr>
          <a:xfrm rot="21027618">
            <a:off x="99291" y="2382797"/>
            <a:ext cx="441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>
                <a:solidFill>
                  <a:srgbClr val="7030A0"/>
                </a:solidFill>
              </a:rPr>
              <a:t>Primeres mesures del Govern provisional...</a:t>
            </a:r>
          </a:p>
        </p:txBody>
      </p:sp>
      <p:pic>
        <p:nvPicPr>
          <p:cNvPr id="22" name="Imatge 21" descr="Imatge que conté rellotge&#10;&#10;Descripció generada automàticament">
            <a:extLst>
              <a:ext uri="{FF2B5EF4-FFF2-40B4-BE49-F238E27FC236}">
                <a16:creationId xmlns:a16="http://schemas.microsoft.com/office/drawing/2014/main" id="{67527052-A53A-46CC-9F64-C8C574CB5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17" y="1790029"/>
            <a:ext cx="1428316" cy="20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81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tge 5" descr="Imatge que conté persona, foto, posant, grup&#10;&#10;Descripció generada automàticament">
            <a:extLst>
              <a:ext uri="{FF2B5EF4-FFF2-40B4-BE49-F238E27FC236}">
                <a16:creationId xmlns:a16="http://schemas.microsoft.com/office/drawing/2014/main" id="{470AD886-B8B1-41A9-BCBA-68A495BB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60" y="988436"/>
            <a:ext cx="7445085" cy="5583814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A241390E-E13A-4D9E-9544-A747C37B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476C39C5-1E6F-4534-A661-269759D74F4F}"/>
              </a:ext>
            </a:extLst>
          </p:cNvPr>
          <p:cNvSpPr txBox="1"/>
          <p:nvPr/>
        </p:nvSpPr>
        <p:spPr>
          <a:xfrm>
            <a:off x="257175" y="657225"/>
            <a:ext cx="3261877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chemeClr val="accent2">
                    <a:lumMod val="50000"/>
                  </a:schemeClr>
                </a:solidFill>
              </a:rPr>
              <a:t>El primer Govern provisional de la Segona República Espanyola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A7EBA564-A2FC-4448-9B9D-C57FF07C0D4C}"/>
              </a:ext>
            </a:extLst>
          </p:cNvPr>
          <p:cNvSpPr txBox="1"/>
          <p:nvPr/>
        </p:nvSpPr>
        <p:spPr>
          <a:xfrm>
            <a:off x="257175" y="2992582"/>
            <a:ext cx="3261873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dirty="0"/>
              <a:t>A la primera fila, d’esquerra a dreta: </a:t>
            </a:r>
            <a:r>
              <a:rPr lang="ca-ES" b="1" dirty="0"/>
              <a:t>Álvaro Albornoz </a:t>
            </a:r>
            <a:r>
              <a:rPr lang="ca-ES" dirty="0"/>
              <a:t>(Partit Republicà Radical Socialista), </a:t>
            </a:r>
            <a:r>
              <a:rPr lang="ca-ES" b="1" dirty="0"/>
              <a:t>Niceto Alcalá Zamora </a:t>
            </a:r>
            <a:r>
              <a:rPr lang="ca-ES" dirty="0"/>
              <a:t>(</a:t>
            </a:r>
            <a:r>
              <a:rPr lang="es-ES" dirty="0"/>
              <a:t>Derecha Liberal Republicana</a:t>
            </a:r>
            <a:r>
              <a:rPr lang="ca-ES" dirty="0"/>
              <a:t>), </a:t>
            </a:r>
            <a:r>
              <a:rPr lang="ca-ES" b="1" dirty="0"/>
              <a:t>Miguel Maura</a:t>
            </a:r>
            <a:r>
              <a:rPr lang="ca-ES" dirty="0"/>
              <a:t> (</a:t>
            </a:r>
            <a:r>
              <a:rPr lang="es-ES" dirty="0"/>
              <a:t>Derecha Liberal Republicana</a:t>
            </a:r>
            <a:r>
              <a:rPr lang="ca-ES" dirty="0"/>
              <a:t>), </a:t>
            </a:r>
            <a:r>
              <a:rPr lang="ca-ES" b="1" dirty="0"/>
              <a:t>Francisco Largo Caballero</a:t>
            </a:r>
            <a:r>
              <a:rPr lang="ca-ES" dirty="0"/>
              <a:t> (PSOE), </a:t>
            </a:r>
            <a:r>
              <a:rPr lang="ca-ES" b="1" dirty="0"/>
              <a:t>Fernando de los Ríos</a:t>
            </a:r>
            <a:r>
              <a:rPr lang="ca-ES" dirty="0"/>
              <a:t> (PSOE), i </a:t>
            </a:r>
            <a:r>
              <a:rPr lang="ca-ES" b="1" dirty="0"/>
              <a:t>Alejandro Lerroux</a:t>
            </a:r>
            <a:r>
              <a:rPr lang="ca-ES" dirty="0"/>
              <a:t> (</a:t>
            </a:r>
            <a:r>
              <a:rPr lang="es-ES" dirty="0"/>
              <a:t>Partido Republicano Radical</a:t>
            </a:r>
            <a:r>
              <a:rPr lang="ca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91132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8010236" cy="715530"/>
          </a:xfrm>
        </p:spPr>
        <p:txBody>
          <a:bodyPr>
            <a:normAutofit fontScale="90000"/>
          </a:bodyPr>
          <a:lstStyle/>
          <a:p>
            <a:r>
              <a:rPr lang="ca-ES" b="1">
                <a:solidFill>
                  <a:schemeClr val="accent2">
                    <a:lumMod val="75000"/>
                  </a:schemeClr>
                </a:solidFill>
              </a:rPr>
              <a:t>La conjuntura econòmica internacional</a:t>
            </a:r>
            <a:endParaRPr lang="ca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pic>
        <p:nvPicPr>
          <p:cNvPr id="6" name="Imatge 5" descr="Imatge que conté diari, text&#10;&#10;Descripció generada automàticament">
            <a:extLst>
              <a:ext uri="{FF2B5EF4-FFF2-40B4-BE49-F238E27FC236}">
                <a16:creationId xmlns:a16="http://schemas.microsoft.com/office/drawing/2014/main" id="{4FCB79F8-9032-4EDC-AAA6-BC4DEF6B2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6" y="1276350"/>
            <a:ext cx="3075087" cy="2638425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D5DE25DA-0C1E-4FEC-A7DA-782D9A9EE828}"/>
              </a:ext>
            </a:extLst>
          </p:cNvPr>
          <p:cNvSpPr txBox="1"/>
          <p:nvPr/>
        </p:nvSpPr>
        <p:spPr>
          <a:xfrm>
            <a:off x="3576783" y="1276350"/>
            <a:ext cx="619529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Forta caiguda dels valors de la Borsa de </a:t>
            </a:r>
            <a:r>
              <a:rPr lang="en-GB" dirty="0"/>
              <a:t>Wall Street </a:t>
            </a:r>
            <a:r>
              <a:rPr lang="ca-ES" dirty="0"/>
              <a:t>(Nova York), a partir de finals d’octubre de 1929 (el “</a:t>
            </a:r>
            <a:r>
              <a:rPr lang="ca-ES" b="1" dirty="0"/>
              <a:t>Crack del 29</a:t>
            </a:r>
            <a:r>
              <a:rPr lang="ca-ES" dirty="0"/>
              <a:t>”).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EF6596E2-965A-44DF-B17F-E55DF76FAB28}"/>
              </a:ext>
            </a:extLst>
          </p:cNvPr>
          <p:cNvSpPr txBox="1"/>
          <p:nvPr/>
        </p:nvSpPr>
        <p:spPr>
          <a:xfrm>
            <a:off x="4969164" y="2133897"/>
            <a:ext cx="6289963" cy="1015663"/>
          </a:xfrm>
          <a:prstGeom prst="rect">
            <a:avLst/>
          </a:prstGeom>
          <a:solidFill>
            <a:srgbClr val="C9A4E4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Inici d’una etapa de </a:t>
            </a:r>
            <a:r>
              <a:rPr lang="ca-ES" sz="2000" b="1" dirty="0"/>
              <a:t>recessió econòmica </a:t>
            </a:r>
            <a:r>
              <a:rPr lang="ca-ES" sz="2000" dirty="0"/>
              <a:t>(la “Gran Depressió”), que afectà greument el conjunt de les economies occidentals (Estats Units, Canadà, Europa ...).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64DDCA76-7C3B-4092-909F-C5425F9C60E4}"/>
              </a:ext>
            </a:extLst>
          </p:cNvPr>
          <p:cNvSpPr txBox="1"/>
          <p:nvPr/>
        </p:nvSpPr>
        <p:spPr>
          <a:xfrm>
            <a:off x="3808847" y="3492897"/>
            <a:ext cx="3428999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Espanya, amb una </a:t>
            </a:r>
            <a:r>
              <a:rPr lang="ca-ES" b="1" dirty="0"/>
              <a:t>economia força aïllada del gran capitalisme internacional</a:t>
            </a:r>
            <a:r>
              <a:rPr lang="ca-ES" dirty="0"/>
              <a:t>, es va veure relativament poc afectada per les conseqüències de la crisi mundial.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33D18572-72B5-4774-BC67-A3408560B029}"/>
              </a:ext>
            </a:extLst>
          </p:cNvPr>
          <p:cNvSpPr txBox="1"/>
          <p:nvPr/>
        </p:nvSpPr>
        <p:spPr>
          <a:xfrm>
            <a:off x="7516183" y="3492897"/>
            <a:ext cx="3428999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Les economies capitalistes més avançades es van veure molt afectades per la caiguda sostinguda de la inversió i del consum, el tancament empresarial i el gran augment de l’atur.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497C84F3-A42F-44EF-A735-849F0D5AE23F}"/>
              </a:ext>
            </a:extLst>
          </p:cNvPr>
          <p:cNvSpPr txBox="1"/>
          <p:nvPr/>
        </p:nvSpPr>
        <p:spPr>
          <a:xfrm>
            <a:off x="983143" y="5474230"/>
            <a:ext cx="3428999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/>
              <a:t>Caiguda de les exportacions </a:t>
            </a:r>
            <a:r>
              <a:rPr lang="ca-ES" dirty="0"/>
              <a:t>(vi, oli, cítrics i altres sectors dinàmics), i </a:t>
            </a:r>
            <a:r>
              <a:rPr lang="ca-ES" b="1" dirty="0"/>
              <a:t>forta devaluació de la pesseta </a:t>
            </a:r>
            <a:r>
              <a:rPr lang="ca-ES" dirty="0"/>
              <a:t>(en relació al dòlar).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A2D9BBC2-4A9C-4D09-9C00-F14D6CDE784F}"/>
              </a:ext>
            </a:extLst>
          </p:cNvPr>
          <p:cNvSpPr txBox="1"/>
          <p:nvPr/>
        </p:nvSpPr>
        <p:spPr>
          <a:xfrm>
            <a:off x="4412142" y="5480315"/>
            <a:ext cx="3428999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Dificultats en l’accés a les </a:t>
            </a:r>
            <a:r>
              <a:rPr lang="ca-ES" b="1" dirty="0"/>
              <a:t>fonts de finançament i de crèdit </a:t>
            </a:r>
            <a:r>
              <a:rPr lang="ca-ES" dirty="0"/>
              <a:t>exterior.</a:t>
            </a:r>
          </a:p>
          <a:p>
            <a:pPr algn="just"/>
            <a:r>
              <a:rPr lang="ca-ES" dirty="0"/>
              <a:t>Retirada de les inversions estrangeres.</a:t>
            </a:r>
          </a:p>
        </p:txBody>
      </p:sp>
      <p:sp>
        <p:nvSpPr>
          <p:cNvPr id="4" name="Fletxa: avall 3">
            <a:extLst>
              <a:ext uri="{FF2B5EF4-FFF2-40B4-BE49-F238E27FC236}">
                <a16:creationId xmlns:a16="http://schemas.microsoft.com/office/drawing/2014/main" id="{8FF38E0E-F80B-46E1-8EF1-A2EC028213E1}"/>
              </a:ext>
            </a:extLst>
          </p:cNvPr>
          <p:cNvSpPr/>
          <p:nvPr/>
        </p:nvSpPr>
        <p:spPr>
          <a:xfrm>
            <a:off x="3999346" y="5000555"/>
            <a:ext cx="212437" cy="44334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Fletxa: avall 19">
            <a:extLst>
              <a:ext uri="{FF2B5EF4-FFF2-40B4-BE49-F238E27FC236}">
                <a16:creationId xmlns:a16="http://schemas.microsoft.com/office/drawing/2014/main" id="{05223DF9-7FCC-45B6-8FE2-28016F49D77E}"/>
              </a:ext>
            </a:extLst>
          </p:cNvPr>
          <p:cNvSpPr/>
          <p:nvPr/>
        </p:nvSpPr>
        <p:spPr>
          <a:xfrm>
            <a:off x="4569599" y="5000555"/>
            <a:ext cx="212437" cy="44334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Fletxa: doblada 6">
            <a:extLst>
              <a:ext uri="{FF2B5EF4-FFF2-40B4-BE49-F238E27FC236}">
                <a16:creationId xmlns:a16="http://schemas.microsoft.com/office/drawing/2014/main" id="{6313A2F8-76B4-4B85-8E37-882DB7731F4A}"/>
              </a:ext>
            </a:extLst>
          </p:cNvPr>
          <p:cNvSpPr/>
          <p:nvPr/>
        </p:nvSpPr>
        <p:spPr>
          <a:xfrm rot="5400000">
            <a:off x="9796675" y="1717702"/>
            <a:ext cx="412796" cy="366206"/>
          </a:xfrm>
          <a:prstGeom prst="ben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cxnSp>
        <p:nvCxnSpPr>
          <p:cNvPr id="22" name="Connector: corbat 21">
            <a:extLst>
              <a:ext uri="{FF2B5EF4-FFF2-40B4-BE49-F238E27FC236}">
                <a16:creationId xmlns:a16="http://schemas.microsoft.com/office/drawing/2014/main" id="{7AD50C1E-6E72-414F-BC46-F3C1CBC6802F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 rot="16200000" flipH="1">
            <a:off x="8500746" y="2762959"/>
            <a:ext cx="343337" cy="1116537"/>
          </a:xfrm>
          <a:prstGeom prst="curvedConnector3">
            <a:avLst/>
          </a:prstGeom>
          <a:ln w="28575">
            <a:solidFill>
              <a:srgbClr val="7030A0"/>
            </a:solidFill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orbat 23">
            <a:extLst>
              <a:ext uri="{FF2B5EF4-FFF2-40B4-BE49-F238E27FC236}">
                <a16:creationId xmlns:a16="http://schemas.microsoft.com/office/drawing/2014/main" id="{89EB2AC0-6432-4A1A-9558-9C41D6E29560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6647079" y="2025829"/>
            <a:ext cx="343337" cy="2590799"/>
          </a:xfrm>
          <a:prstGeom prst="curvedConnector3">
            <a:avLst/>
          </a:prstGeom>
          <a:ln w="28575">
            <a:solidFill>
              <a:srgbClr val="7030A0"/>
            </a:solidFill>
            <a:headEnd type="oval" w="sm" len="sm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739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402071"/>
            <a:ext cx="8010236" cy="715530"/>
          </a:xfrm>
        </p:spPr>
        <p:txBody>
          <a:bodyPr>
            <a:normAutofit/>
          </a:bodyPr>
          <a:lstStyle/>
          <a:p>
            <a:r>
              <a:rPr lang="ca-ES" b="1">
                <a:solidFill>
                  <a:schemeClr val="accent2">
                    <a:lumMod val="75000"/>
                  </a:schemeClr>
                </a:solidFill>
              </a:rPr>
              <a:t>La conjuntura de la nova República</a:t>
            </a:r>
            <a:endParaRPr lang="ca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489F0517-9CC3-44A8-8150-3ED40DAA6F05}"/>
              </a:ext>
            </a:extLst>
          </p:cNvPr>
          <p:cNvSpPr txBox="1"/>
          <p:nvPr/>
        </p:nvSpPr>
        <p:spPr>
          <a:xfrm>
            <a:off x="653472" y="1310122"/>
            <a:ext cx="7511473" cy="923330"/>
          </a:xfrm>
          <a:prstGeom prst="rect">
            <a:avLst/>
          </a:prstGeom>
          <a:solidFill>
            <a:srgbClr val="DBB7FF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La caiguda del règim monàrquic i la proclamació de la nova República van tenir un gran impacte i importants repercussions sobre la societat i l’economia espanyoles: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CCE15157-987E-46BB-B04C-D1E6C02C4C7A}"/>
              </a:ext>
            </a:extLst>
          </p:cNvPr>
          <p:cNvSpPr txBox="1"/>
          <p:nvPr/>
        </p:nvSpPr>
        <p:spPr>
          <a:xfrm>
            <a:off x="653471" y="2740859"/>
            <a:ext cx="3586019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Va crear </a:t>
            </a:r>
            <a:r>
              <a:rPr lang="ca-ES" sz="2000" b="1" dirty="0"/>
              <a:t>grans expectatives </a:t>
            </a:r>
            <a:r>
              <a:rPr lang="ca-ES" sz="2000" dirty="0"/>
              <a:t>entre les </a:t>
            </a:r>
            <a:r>
              <a:rPr lang="ca-ES" sz="2000" b="1" dirty="0"/>
              <a:t>classes socials populars urbanes i pageses </a:t>
            </a:r>
            <a:r>
              <a:rPr lang="ca-ES" sz="2000" dirty="0"/>
              <a:t>sobre una distribució més justa de </a:t>
            </a:r>
            <a:r>
              <a:rPr lang="ca-ES" sz="2000"/>
              <a:t>la riquesa </a:t>
            </a:r>
            <a:r>
              <a:rPr lang="ca-ES" sz="2000" dirty="0"/>
              <a:t>i de la terra, i d’una legislació laboral més favorable.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E63C5E17-ACB3-407D-ACF6-BA8208F0C50E}"/>
              </a:ext>
            </a:extLst>
          </p:cNvPr>
          <p:cNvSpPr txBox="1"/>
          <p:nvPr/>
        </p:nvSpPr>
        <p:spPr>
          <a:xfrm>
            <a:off x="4585502" y="2740859"/>
            <a:ext cx="3586019" cy="19389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Va provocar un </a:t>
            </a:r>
            <a:r>
              <a:rPr lang="ca-ES" sz="2000" b="1" dirty="0"/>
              <a:t>clima de temor i de desconfiança </a:t>
            </a:r>
            <a:r>
              <a:rPr lang="ca-ES" sz="2000" dirty="0"/>
              <a:t>entre les </a:t>
            </a:r>
            <a:r>
              <a:rPr lang="ca-ES" sz="2000" b="1" dirty="0"/>
              <a:t>classes socials més benestants</a:t>
            </a:r>
            <a:r>
              <a:rPr lang="ca-ES" sz="2000" dirty="0"/>
              <a:t>, que van contraure les seves inversions i van mostrar sovint una actitud d’oberta hostilitat.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F6EDF330-A8F2-46AD-B5A2-4E88EB7B2F45}"/>
              </a:ext>
            </a:extLst>
          </p:cNvPr>
          <p:cNvSpPr txBox="1"/>
          <p:nvPr/>
        </p:nvSpPr>
        <p:spPr>
          <a:xfrm>
            <a:off x="2235200" y="4979670"/>
            <a:ext cx="5220503" cy="13234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Tanmateix també es va donar una actitud de rebuig i hostilitat per part de </a:t>
            </a:r>
            <a:r>
              <a:rPr lang="ca-ES" sz="2000" b="1" dirty="0"/>
              <a:t>l’Església Catòlica</a:t>
            </a:r>
            <a:r>
              <a:rPr lang="ca-ES" sz="2000" dirty="0"/>
              <a:t>, que veia en el nou règim un perill per als seus privilegis.</a:t>
            </a:r>
          </a:p>
        </p:txBody>
      </p:sp>
      <p:sp>
        <p:nvSpPr>
          <p:cNvPr id="3" name="Crida: fletxa esquerra i dreta 2">
            <a:extLst>
              <a:ext uri="{FF2B5EF4-FFF2-40B4-BE49-F238E27FC236}">
                <a16:creationId xmlns:a16="http://schemas.microsoft.com/office/drawing/2014/main" id="{4F2E42F4-3A29-4F1B-A351-934696981506}"/>
              </a:ext>
            </a:extLst>
          </p:cNvPr>
          <p:cNvSpPr/>
          <p:nvPr/>
        </p:nvSpPr>
        <p:spPr>
          <a:xfrm>
            <a:off x="3734953" y="2325519"/>
            <a:ext cx="1348509" cy="323272"/>
          </a:xfrm>
          <a:prstGeom prst="leftRightArrowCallou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Fletxa: doblada 3">
            <a:extLst>
              <a:ext uri="{FF2B5EF4-FFF2-40B4-BE49-F238E27FC236}">
                <a16:creationId xmlns:a16="http://schemas.microsoft.com/office/drawing/2014/main" id="{6A467579-F4F9-4807-BFDA-CE062E30E7E9}"/>
              </a:ext>
            </a:extLst>
          </p:cNvPr>
          <p:cNvSpPr/>
          <p:nvPr/>
        </p:nvSpPr>
        <p:spPr>
          <a:xfrm rot="10800000">
            <a:off x="7527637" y="4771919"/>
            <a:ext cx="461818" cy="4433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2" name="Imatge 11" descr="Imatge que conté exterior, edifici, herba, foto&#10;&#10;Descripció generada automàticament">
            <a:extLst>
              <a:ext uri="{FF2B5EF4-FFF2-40B4-BE49-F238E27FC236}">
                <a16:creationId xmlns:a16="http://schemas.microsoft.com/office/drawing/2014/main" id="{14DF6485-7F41-49C5-BE6E-EE7E7A3A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87" y="3832802"/>
            <a:ext cx="3586019" cy="2609780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648E9C53-85EA-4F88-890A-2574B5C07233}"/>
              </a:ext>
            </a:extLst>
          </p:cNvPr>
          <p:cNvSpPr txBox="1"/>
          <p:nvPr/>
        </p:nvSpPr>
        <p:spPr>
          <a:xfrm>
            <a:off x="8413186" y="2633137"/>
            <a:ext cx="358601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/>
              <a:t>Foren freqüents les celebracions i les manifestacions d’alegria popular per l’arribada de la República, com aquesta a la plaça Sant Jaume de Barcelona.</a:t>
            </a:r>
          </a:p>
        </p:txBody>
      </p:sp>
    </p:spTree>
    <p:extLst>
      <p:ext uri="{BB962C8B-B14F-4D97-AF65-F5344CB8AC3E}">
        <p14:creationId xmlns:p14="http://schemas.microsoft.com/office/powerpoint/2010/main" val="7055916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1588</Words>
  <Application>Microsoft Office PowerPoint</Application>
  <PresentationFormat>Pantalla panoràmica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l'Office</vt:lpstr>
      <vt:lpstr>LA SEGONA REPÚBLICA ESPANYOLA</vt:lpstr>
      <vt:lpstr>Les eleccions d’abril del 31</vt:lpstr>
      <vt:lpstr>El final de la monarquia d’Alfons XIII</vt:lpstr>
      <vt:lpstr>La proclamació de la República</vt:lpstr>
      <vt:lpstr>La proclamació de l’Estat Català</vt:lpstr>
      <vt:lpstr>El govern provisional de la República</vt:lpstr>
      <vt:lpstr>Presentació del PowerPoint</vt:lpstr>
      <vt:lpstr>La conjuntura econòmica internacional</vt:lpstr>
      <vt:lpstr>La conjuntura de la nova República</vt:lpstr>
      <vt:lpstr>La situació de l’economia espanyola el 1931</vt:lpstr>
      <vt:lpstr>Les eleccions de juny del 31</vt:lpstr>
      <vt:lpstr>Presentació del PowerPoint</vt:lpstr>
      <vt:lpstr>El nou govern de la República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SEGONA REPÚBLICA ESPANYOLA</dc:title>
  <dc:creator>Jordi Castellví</dc:creator>
  <cp:lastModifiedBy>Jordi Castellví</cp:lastModifiedBy>
  <cp:revision>37</cp:revision>
  <dcterms:created xsi:type="dcterms:W3CDTF">2018-12-24T17:09:17Z</dcterms:created>
  <dcterms:modified xsi:type="dcterms:W3CDTF">2018-12-29T17:50:16Z</dcterms:modified>
</cp:coreProperties>
</file>