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70" r:id="rId15"/>
    <p:sldId id="272" r:id="rId16"/>
    <p:sldId id="269" r:id="rId17"/>
    <p:sldId id="271" r:id="rId1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481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8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801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23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65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907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997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855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2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113AF81-0ED8-4BCD-BF95-9056E1524AA5}" type="datetimeFigureOut">
              <a:rPr lang="ca-ES" smtClean="0"/>
              <a:t>16/1/2017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9E973E-55F2-4237-ABB1-3307A13D7E7B}" type="slidenum">
              <a:rPr lang="ca-ES" smtClean="0"/>
              <a:t>‹Nº›</a:t>
            </a:fld>
            <a:endParaRPr lang="ca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a-ES" b="1" dirty="0"/>
              <a:t>El Pla Cerdà i l’Eixample de Barcelona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/>
          <a:lstStyle/>
          <a:p>
            <a:r>
              <a:rPr lang="es-ES" sz="2000" b="1" dirty="0"/>
              <a:t>HISTÒRIA</a:t>
            </a:r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5" y="5575452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9378" y="373112"/>
            <a:ext cx="9720072" cy="10361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a-ES" dirty="0"/>
              <a:t>El pla cerdà: UNA CIUTAT DE MESURES HUMANES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54" y="1682118"/>
            <a:ext cx="5103627" cy="4587737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4427" y="2943560"/>
            <a:ext cx="291521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latin typeface="Century Gothic" panose="020B0502020202020204" pitchFamily="34" charset="0"/>
              </a:rPr>
              <a:t>Xamfrans a les confluències dels carrers perpendiculars de 45º.</a:t>
            </a:r>
          </a:p>
        </p:txBody>
      </p:sp>
    </p:spTree>
    <p:extLst>
      <p:ext uri="{BB962C8B-B14F-4D97-AF65-F5344CB8AC3E}">
        <p14:creationId xmlns:p14="http://schemas.microsoft.com/office/powerpoint/2010/main" val="29830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701" y="391965"/>
            <a:ext cx="9720072" cy="9984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a-ES" dirty="0"/>
              <a:t>El pla cerdà: UN PLA AMB LLUM I AIRE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0" y="2442114"/>
            <a:ext cx="3091230" cy="3740388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63" y="2358592"/>
            <a:ext cx="3170180" cy="390743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29820" y="1828800"/>
            <a:ext cx="253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Cada illa fa 1,24 h</a:t>
            </a:r>
            <a:r>
              <a:rPr lang="ca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03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373112"/>
            <a:ext cx="9720072" cy="103619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a-ES" dirty="0"/>
              <a:t>El pla cerdà: una ciutat amb serveis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62" y="1663512"/>
            <a:ext cx="7491401" cy="476407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703" y="373112"/>
            <a:ext cx="9720072" cy="9419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a-ES" dirty="0"/>
              <a:t>El “pla cerdà”: NO TOT VA SORTIR BÉ...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32" y="1733251"/>
            <a:ext cx="6954270" cy="476279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53512" y="3299042"/>
            <a:ext cx="23622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dirty="0"/>
              <a:t>L’especulació va anar augmentant la superfície edificable i va portar a una notable densificació.</a:t>
            </a:r>
          </a:p>
        </p:txBody>
      </p:sp>
    </p:spTree>
    <p:extLst>
      <p:ext uri="{BB962C8B-B14F-4D97-AF65-F5344CB8AC3E}">
        <p14:creationId xmlns:p14="http://schemas.microsoft.com/office/powerpoint/2010/main" val="92999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EL PASSEIG DE GRÀCIA, NOVA ARTÈRIA DE LA CIUTAT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54565" y="1581148"/>
            <a:ext cx="4110087" cy="29908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45720" tIns="45720" rIns="4572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ca-ES" altLang="ca-ES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La nova gran artèria de la nova ciutat fou el </a:t>
            </a:r>
            <a:r>
              <a:rPr kumimoji="0" lang="ca-ES" altLang="ca-ES" sz="20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Passeig de Gràcia</a:t>
            </a:r>
            <a:r>
              <a:rPr kumimoji="0" lang="ca-ES" altLang="ca-ES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, veritable aparador de la nova burgesia i que recollia mostres de la millor </a:t>
            </a:r>
            <a:r>
              <a:rPr kumimoji="0" lang="ca-ES" altLang="ca-ES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arquitectura modernista</a:t>
            </a:r>
            <a:r>
              <a:rPr kumimoji="0" lang="ca-ES" altLang="ca-ES" sz="2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a finals del segle (Domènec i Muntaner, Gaudí ...)</a:t>
            </a:r>
          </a:p>
        </p:txBody>
      </p:sp>
    </p:spTree>
    <p:extLst>
      <p:ext uri="{BB962C8B-B14F-4D97-AF65-F5344CB8AC3E}">
        <p14:creationId xmlns:p14="http://schemas.microsoft.com/office/powerpoint/2010/main" val="399346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-2" b="6143"/>
          <a:stretch/>
        </p:blipFill>
        <p:spPr>
          <a:xfrm>
            <a:off x="4654984" y="3839593"/>
            <a:ext cx="7533742" cy="3019382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r="-2" b="7989"/>
          <a:stretch/>
        </p:blipFill>
        <p:spPr>
          <a:xfrm>
            <a:off x="4654984" y="10"/>
            <a:ext cx="7533742" cy="36749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6" y="261055"/>
            <a:ext cx="847725" cy="8477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LA “MANÇANA DE LA DISCÒRDIA”</a:t>
            </a:r>
          </a:p>
        </p:txBody>
      </p:sp>
    </p:spTree>
    <p:extLst>
      <p:ext uri="{BB962C8B-B14F-4D97-AF65-F5344CB8AC3E}">
        <p14:creationId xmlns:p14="http://schemas.microsoft.com/office/powerpoint/2010/main" val="74349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386" y="1740724"/>
            <a:ext cx="6325345" cy="4158914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a-ES" dirty="0">
                <a:solidFill>
                  <a:srgbClr val="FFFFFF"/>
                </a:solidFill>
              </a:rPr>
              <a:t>L’EIXAMPLE DE BARCELONA ARA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2527458"/>
            <a:ext cx="5095882" cy="2866433"/>
          </a:xfrm>
        </p:spPr>
      </p:pic>
    </p:spTree>
    <p:extLst>
      <p:ext uri="{BB962C8B-B14F-4D97-AF65-F5344CB8AC3E}">
        <p14:creationId xmlns:p14="http://schemas.microsoft.com/office/powerpoint/2010/main" val="150573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44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0116" y="396680"/>
            <a:ext cx="9720072" cy="9890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BARCELONA DESPRÉS DE 1714</a:t>
            </a:r>
            <a:endParaRPr lang="ca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73" y="1470945"/>
            <a:ext cx="7617119" cy="5343884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3" name="Globo: línea con borde y barra de énfasis 2"/>
          <p:cNvSpPr/>
          <p:nvPr/>
        </p:nvSpPr>
        <p:spPr>
          <a:xfrm>
            <a:off x="10095554" y="3561734"/>
            <a:ext cx="1679331" cy="440183"/>
          </a:xfrm>
          <a:prstGeom prst="accentBorderCallout1">
            <a:avLst>
              <a:gd name="adj1" fmla="val 18750"/>
              <a:gd name="adj2" fmla="val -8333"/>
              <a:gd name="adj3" fmla="val 128287"/>
              <a:gd name="adj4" fmla="val -66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La Ciutadella</a:t>
            </a:r>
          </a:p>
        </p:txBody>
      </p:sp>
      <p:sp>
        <p:nvSpPr>
          <p:cNvPr id="7" name="Globo: línea con borde y barra de énfasis 6"/>
          <p:cNvSpPr/>
          <p:nvPr/>
        </p:nvSpPr>
        <p:spPr>
          <a:xfrm>
            <a:off x="10095554" y="4672779"/>
            <a:ext cx="1679331" cy="577647"/>
          </a:xfrm>
          <a:prstGeom prst="accentBorderCallout1">
            <a:avLst>
              <a:gd name="adj1" fmla="val 18750"/>
              <a:gd name="adj2" fmla="val -8333"/>
              <a:gd name="adj3" fmla="val 149989"/>
              <a:gd name="adj4" fmla="val -131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Barri de la Barceloneta</a:t>
            </a:r>
          </a:p>
        </p:txBody>
      </p:sp>
      <p:sp>
        <p:nvSpPr>
          <p:cNvPr id="8" name="Globo: línea con borde y barra de énfasis 7"/>
          <p:cNvSpPr/>
          <p:nvPr/>
        </p:nvSpPr>
        <p:spPr>
          <a:xfrm>
            <a:off x="10095553" y="2288980"/>
            <a:ext cx="1679331" cy="601892"/>
          </a:xfrm>
          <a:prstGeom prst="accentBorderCallout1">
            <a:avLst>
              <a:gd name="adj1" fmla="val 18750"/>
              <a:gd name="adj2" fmla="val -8333"/>
              <a:gd name="adj3" fmla="val 117260"/>
              <a:gd name="adj4" fmla="val -104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Muralles i baluards</a:t>
            </a:r>
          </a:p>
        </p:txBody>
      </p:sp>
      <p:sp>
        <p:nvSpPr>
          <p:cNvPr id="9" name="Globo: línea con borde y barra de énfasis 8"/>
          <p:cNvSpPr/>
          <p:nvPr/>
        </p:nvSpPr>
        <p:spPr>
          <a:xfrm flipH="1">
            <a:off x="258095" y="4306529"/>
            <a:ext cx="1395057" cy="740065"/>
          </a:xfrm>
          <a:prstGeom prst="accentBorderCallout1">
            <a:avLst>
              <a:gd name="adj1" fmla="val 18750"/>
              <a:gd name="adj2" fmla="val -8333"/>
              <a:gd name="adj3" fmla="val 138251"/>
              <a:gd name="adj4" fmla="val -78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Castell de Montjuic</a:t>
            </a:r>
          </a:p>
        </p:txBody>
      </p:sp>
    </p:spTree>
    <p:extLst>
      <p:ext uri="{BB962C8B-B14F-4D97-AF65-F5344CB8AC3E}">
        <p14:creationId xmlns:p14="http://schemas.microsoft.com/office/powerpoint/2010/main" val="373352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2228" y="426579"/>
            <a:ext cx="9720072" cy="92925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“abajo las murallas”</a:t>
            </a:r>
            <a:endParaRPr lang="ca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3" y="2117985"/>
            <a:ext cx="5734571" cy="3457946"/>
          </a:xfr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6" y="1639086"/>
            <a:ext cx="3181350" cy="5069882"/>
          </a:xfrm>
        </p:spPr>
      </p:pic>
      <p:sp>
        <p:nvSpPr>
          <p:cNvPr id="8" name="CuadroTexto 7"/>
          <p:cNvSpPr txBox="1"/>
          <p:nvPr/>
        </p:nvSpPr>
        <p:spPr>
          <a:xfrm>
            <a:off x="5531431" y="1515423"/>
            <a:ext cx="2830904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Fins a mitjans del segle XIX, Barcelona era una plaça militar envoltada de muralles i “vigilada” des de la Ciutadella, construïda a sobre de l’antic barri de la Ribera després de 1714.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218155" y="4147167"/>
            <a:ext cx="2740451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El creixement demogràfic i l’amuntegament dins de la ciutat de Barcelona provocà un gran moviment ciutadà que exigia l’enderrocament de les muralles.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14854" y="5855327"/>
            <a:ext cx="405124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Tota la plana exterior a les muralles tenia caràcter militar, i no s’hi podia construir.</a:t>
            </a:r>
          </a:p>
        </p:txBody>
      </p:sp>
    </p:spTree>
    <p:extLst>
      <p:ext uri="{BB962C8B-B14F-4D97-AF65-F5344CB8AC3E}">
        <p14:creationId xmlns:p14="http://schemas.microsoft.com/office/powerpoint/2010/main" val="25846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5696" y="387252"/>
            <a:ext cx="9720072" cy="10079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/>
              <a:t>PLANS MUNICIPALS PER A L’EIXAMPLE (1855 – 59)</a:t>
            </a:r>
            <a:endParaRPr lang="ca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72813" y="1680872"/>
            <a:ext cx="5859616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/>
              <a:t>PROJECTE GUANYADOR D’ANTONI ROVIRA</a:t>
            </a:r>
            <a:endParaRPr lang="ca-E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2" y="2702614"/>
            <a:ext cx="5351758" cy="3587350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6667284" y="1680872"/>
            <a:ext cx="4324566" cy="8229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/>
              <a:t>PROJECTE DE JOSEP FONTSERÈ</a:t>
            </a:r>
            <a:endParaRPr lang="ca-ES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05" y="2702614"/>
            <a:ext cx="6107039" cy="3587350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782" y="391965"/>
            <a:ext cx="9720072" cy="9984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ALTRES MODELS D’EIXAMPLES</a:t>
            </a:r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563982" y="1797003"/>
            <a:ext cx="3811820" cy="5635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/>
              <a:t>MODEL RADIAL DE PARÍS</a:t>
            </a:r>
            <a:endParaRPr lang="ca-ES" sz="2400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6" y="2556758"/>
            <a:ext cx="6418572" cy="3556958"/>
          </a:xfrm>
        </p:spPr>
      </p:pic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606160" y="1612075"/>
            <a:ext cx="5010938" cy="5918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/>
              <a:t>MODEL RETICULAR DE NOVA YORK</a:t>
            </a:r>
            <a:endParaRPr lang="ca-ES" sz="2400" b="1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96" y="2279299"/>
            <a:ext cx="2656866" cy="436595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4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96678"/>
            <a:ext cx="9720072" cy="9890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El </a:t>
            </a:r>
            <a:r>
              <a:rPr lang="ca-ES" dirty="0"/>
              <a:t>pla </a:t>
            </a:r>
            <a:r>
              <a:rPr lang="ca-ES" dirty="0" err="1"/>
              <a:t>d’ildefons</a:t>
            </a:r>
            <a:r>
              <a:rPr lang="ca-ES" dirty="0"/>
              <a:t> cerdà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2" y="2006434"/>
            <a:ext cx="6283784" cy="426505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59" y="1565779"/>
            <a:ext cx="1721680" cy="23504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29" y="4060462"/>
            <a:ext cx="2902846" cy="217713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80529" y="2002323"/>
            <a:ext cx="250753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Ildefons Cerdà Sunyer (1815 – 1876). Fou enginyer, jurista i economista, a més de polític.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47285" y="4271866"/>
            <a:ext cx="1613027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El Govern de Madrid va atorgar el projecte a Ildefons Cerdà el 1860.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9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6" y="409164"/>
            <a:ext cx="8701763" cy="9640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a-ES" dirty="0"/>
              <a:t>El “pla cerdà”: un projecte original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66" y="1458378"/>
            <a:ext cx="7886285" cy="5191804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8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467347"/>
            <a:ext cx="9720072" cy="9110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a-ES" dirty="0"/>
              <a:t>El “pla cerdà”: UN PLA “EN QUADRÍCULA”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76" y="1652146"/>
            <a:ext cx="5769263" cy="434330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1941" y="1940524"/>
            <a:ext cx="2362200" cy="4154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latin typeface="Century Gothic" panose="020B0502020202020204" pitchFamily="34" charset="0"/>
              </a:rPr>
              <a:t>Pla consistent en una extensió de mançanes o illes de 113,33 x 113,33 m. amb carrers rectes d’amplades de 20, 30 i 60 metres.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51474" y="1868962"/>
            <a:ext cx="2362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b="1" dirty="0"/>
              <a:t>PLA HIPODÀMIC O “EN QUADRÍCULA” </a:t>
            </a:r>
          </a:p>
        </p:txBody>
      </p:sp>
    </p:spTree>
    <p:extLst>
      <p:ext uri="{BB962C8B-B14F-4D97-AF65-F5344CB8AC3E}">
        <p14:creationId xmlns:p14="http://schemas.microsoft.com/office/powerpoint/2010/main" val="133644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703" y="487124"/>
            <a:ext cx="9720072" cy="8279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a-ES" dirty="0"/>
              <a:t>El pla cerdà: Una ciutat verda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40" y="1453790"/>
            <a:ext cx="7092210" cy="509010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467347"/>
            <a:ext cx="847725" cy="8477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16203" y="2642544"/>
            <a:ext cx="2744993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800" b="1" dirty="0"/>
              <a:t>Previsió de zones enjardinades a l’interior de cada mançana i per tot l’Eixample.</a:t>
            </a:r>
          </a:p>
        </p:txBody>
      </p:sp>
    </p:spTree>
    <p:extLst>
      <p:ext uri="{BB962C8B-B14F-4D97-AF65-F5344CB8AC3E}">
        <p14:creationId xmlns:p14="http://schemas.microsoft.com/office/powerpoint/2010/main" val="226280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</TotalTime>
  <Words>378</Words>
  <Application>Microsoft Office PowerPoint</Application>
  <PresentationFormat>Panorámica</PresentationFormat>
  <Paragraphs>37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Century Gothic</vt:lpstr>
      <vt:lpstr>Tw Cen MT</vt:lpstr>
      <vt:lpstr>Tw Cen MT Condensed</vt:lpstr>
      <vt:lpstr>Wingdings 3</vt:lpstr>
      <vt:lpstr>Integral</vt:lpstr>
      <vt:lpstr>El Pla Cerdà i l’Eixample de Barcelona</vt:lpstr>
      <vt:lpstr>BARCELONA DESPRÉS DE 1714</vt:lpstr>
      <vt:lpstr>“abajo las murallas”</vt:lpstr>
      <vt:lpstr>PLANS MUNICIPALS PER A L’EIXAMPLE (1855 – 59)</vt:lpstr>
      <vt:lpstr>ALTRES MODELS D’EIXAMPLES</vt:lpstr>
      <vt:lpstr>El pla d’ildefons cerdà</vt:lpstr>
      <vt:lpstr>El “pla cerdà”: un projecte original</vt:lpstr>
      <vt:lpstr>El “pla cerdà”: UN PLA “EN QUADRÍCULA”</vt:lpstr>
      <vt:lpstr>El pla cerdà: Una ciutat verda</vt:lpstr>
      <vt:lpstr>El pla cerdà: UNA CIUTAT DE MESURES HUMANES</vt:lpstr>
      <vt:lpstr>El pla cerdà: UN PLA AMB LLUM I AIRE</vt:lpstr>
      <vt:lpstr>El pla cerdà: una ciutat amb serveis</vt:lpstr>
      <vt:lpstr>El “pla cerdà”: NO TOT VA SORTIR BÉ... </vt:lpstr>
      <vt:lpstr>EL PASSEIG DE GRÀCIA, NOVA ARTÈRIA DE LA CIUTAT</vt:lpstr>
      <vt:lpstr>LA “MANÇANA DE LA DISCÒRDIA”</vt:lpstr>
      <vt:lpstr>L’EIXAMPLE DE BARCELONA ARA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Pla Cerdà i l’Eixample de Barcelona</dc:title>
  <dc:creator>Jordi Castellví</dc:creator>
  <cp:lastModifiedBy>Jordi Castellví</cp:lastModifiedBy>
  <cp:revision>20</cp:revision>
  <dcterms:created xsi:type="dcterms:W3CDTF">2015-10-27T17:48:24Z</dcterms:created>
  <dcterms:modified xsi:type="dcterms:W3CDTF">2017-01-16T17:34:20Z</dcterms:modified>
</cp:coreProperties>
</file>