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85" r:id="rId6"/>
    <p:sldId id="314" r:id="rId7"/>
    <p:sldId id="315" r:id="rId8"/>
    <p:sldId id="295" r:id="rId9"/>
    <p:sldId id="289" r:id="rId10"/>
    <p:sldId id="294" r:id="rId11"/>
    <p:sldId id="301" r:id="rId12"/>
    <p:sldId id="287" r:id="rId13"/>
    <p:sldId id="288" r:id="rId14"/>
    <p:sldId id="29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00"/>
    <a:srgbClr val="CCECFF"/>
    <a:srgbClr val="C33DB3"/>
    <a:srgbClr val="E2AC00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119" d="100"/>
          <a:sy n="119" d="100"/>
        </p:scale>
        <p:origin x="11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B74B1-0C67-4161-8C69-1074532E1DF7}" type="doc">
      <dgm:prSet loTypeId="urn:microsoft.com/office/officeart/2005/8/layout/defaul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A3B5EA-882C-4F02-BDA0-1206F9457776}">
      <dgm:prSet phldrT="[Texto]" custT="1"/>
      <dgm:spPr/>
      <dgm:t>
        <a:bodyPr/>
        <a:lstStyle/>
        <a:p>
          <a:r>
            <a:rPr lang="ca-ES" sz="2400" b="1" noProof="0" dirty="0">
              <a:latin typeface="Century Gothic" panose="020B0502020202020204" pitchFamily="34" charset="0"/>
            </a:rPr>
            <a:t>Sorgeix com a reacció contra l’impressionisme.</a:t>
          </a:r>
        </a:p>
      </dgm:t>
    </dgm:pt>
    <dgm:pt modelId="{A39AB2FA-385C-4F85-9D99-B69E2B0C5139}" type="parTrans" cxnId="{361FB45F-8769-447D-BD37-1E0FF7F35795}">
      <dgm:prSet/>
      <dgm:spPr/>
      <dgm:t>
        <a:bodyPr/>
        <a:lstStyle/>
        <a:p>
          <a:endParaRPr lang="es-ES"/>
        </a:p>
      </dgm:t>
    </dgm:pt>
    <dgm:pt modelId="{0D479F81-509A-44B1-B860-D0DB80640005}" type="sibTrans" cxnId="{361FB45F-8769-447D-BD37-1E0FF7F35795}">
      <dgm:prSet/>
      <dgm:spPr/>
      <dgm:t>
        <a:bodyPr/>
        <a:lstStyle/>
        <a:p>
          <a:endParaRPr lang="es-ES"/>
        </a:p>
      </dgm:t>
    </dgm:pt>
    <dgm:pt modelId="{19541F82-751E-4BD4-BD2B-7D41DD1B200B}">
      <dgm:prSet phldrT="[Texto]" custT="1"/>
      <dgm:spPr/>
      <dgm:t>
        <a:bodyPr/>
        <a:lstStyle/>
        <a:p>
          <a:r>
            <a:rPr lang="ca-ES" sz="2400" b="1" noProof="0" dirty="0">
              <a:latin typeface="Century Gothic" panose="020B0502020202020204" pitchFamily="34" charset="0"/>
            </a:rPr>
            <a:t>Els pintors expressionistes volen plasmar al llenç el seu món interior.</a:t>
          </a:r>
        </a:p>
      </dgm:t>
    </dgm:pt>
    <dgm:pt modelId="{28AB75BB-03F3-44AC-9C0F-49C6AB947073}" type="parTrans" cxnId="{A102CAA6-E3F0-4CE2-B0D8-DC0015683E27}">
      <dgm:prSet/>
      <dgm:spPr/>
      <dgm:t>
        <a:bodyPr/>
        <a:lstStyle/>
        <a:p>
          <a:endParaRPr lang="es-ES"/>
        </a:p>
      </dgm:t>
    </dgm:pt>
    <dgm:pt modelId="{1344CE20-D03D-4482-8790-91E3F844B01E}" type="sibTrans" cxnId="{A102CAA6-E3F0-4CE2-B0D8-DC0015683E27}">
      <dgm:prSet/>
      <dgm:spPr/>
      <dgm:t>
        <a:bodyPr/>
        <a:lstStyle/>
        <a:p>
          <a:endParaRPr lang="es-ES"/>
        </a:p>
      </dgm:t>
    </dgm:pt>
    <dgm:pt modelId="{9E0AE586-8775-40A8-BD42-744780A4761D}">
      <dgm:prSet phldrT="[Texto]" custT="1"/>
      <dgm:spPr/>
      <dgm:t>
        <a:bodyPr/>
        <a:lstStyle/>
        <a:p>
          <a:r>
            <a:rPr lang="ca-ES" sz="2400" b="1" noProof="0" dirty="0">
              <a:latin typeface="Century Gothic" panose="020B0502020202020204" pitchFamily="34" charset="0"/>
            </a:rPr>
            <a:t>Cada quadre vol “expressar” els sentiments i emocions de l’autor.</a:t>
          </a:r>
        </a:p>
      </dgm:t>
    </dgm:pt>
    <dgm:pt modelId="{3A454570-017D-4A26-AFF8-A7EE17AAF3DB}" type="parTrans" cxnId="{19022159-AA98-47C8-8017-716F30831259}">
      <dgm:prSet/>
      <dgm:spPr/>
      <dgm:t>
        <a:bodyPr/>
        <a:lstStyle/>
        <a:p>
          <a:endParaRPr lang="es-ES"/>
        </a:p>
      </dgm:t>
    </dgm:pt>
    <dgm:pt modelId="{9A949D97-0302-4539-BE13-BAB5A557ECDE}" type="sibTrans" cxnId="{19022159-AA98-47C8-8017-716F30831259}">
      <dgm:prSet/>
      <dgm:spPr/>
      <dgm:t>
        <a:bodyPr/>
        <a:lstStyle/>
        <a:p>
          <a:endParaRPr lang="es-ES"/>
        </a:p>
      </dgm:t>
    </dgm:pt>
    <dgm:pt modelId="{C07709EB-3E87-493D-BD29-15816327F037}">
      <dgm:prSet phldrT="[Texto]" custT="1"/>
      <dgm:spPr/>
      <dgm:t>
        <a:bodyPr/>
        <a:lstStyle/>
        <a:p>
          <a:r>
            <a:rPr lang="ca-ES" sz="2400" b="1" noProof="0" dirty="0">
              <a:latin typeface="Century Gothic" panose="020B0502020202020204" pitchFamily="34" charset="0"/>
            </a:rPr>
            <a:t>Utilitzen la línia i el color de forma temperamental i emotiva.</a:t>
          </a:r>
        </a:p>
      </dgm:t>
    </dgm:pt>
    <dgm:pt modelId="{80CF080B-E406-4B9F-802C-5C4613C23461}" type="parTrans" cxnId="{24BE1880-A45D-4302-A4E2-512B84897DC5}">
      <dgm:prSet/>
      <dgm:spPr/>
      <dgm:t>
        <a:bodyPr/>
        <a:lstStyle/>
        <a:p>
          <a:endParaRPr lang="es-ES"/>
        </a:p>
      </dgm:t>
    </dgm:pt>
    <dgm:pt modelId="{E791BBD0-2ADB-46AD-BF55-F08E7A8084DE}" type="sibTrans" cxnId="{24BE1880-A45D-4302-A4E2-512B84897DC5}">
      <dgm:prSet/>
      <dgm:spPr/>
      <dgm:t>
        <a:bodyPr/>
        <a:lstStyle/>
        <a:p>
          <a:endParaRPr lang="es-ES"/>
        </a:p>
      </dgm:t>
    </dgm:pt>
    <dgm:pt modelId="{40EDEC0C-BC62-4A23-9093-544BF1D62A4E}">
      <dgm:prSet phldrT="[Texto]" custT="1"/>
      <dgm:spPr/>
      <dgm:t>
        <a:bodyPr/>
        <a:lstStyle/>
        <a:p>
          <a:r>
            <a:rPr lang="ca-ES" sz="2400" b="1" noProof="0" dirty="0">
              <a:latin typeface="Century Gothic" panose="020B0502020202020204" pitchFamily="34" charset="0"/>
            </a:rPr>
            <a:t>Fort contingut simbòlic. </a:t>
          </a:r>
        </a:p>
        <a:p>
          <a:r>
            <a:rPr lang="ca-ES" sz="2400" b="1" noProof="0" dirty="0">
              <a:latin typeface="Century Gothic" panose="020B0502020202020204" pitchFamily="34" charset="0"/>
            </a:rPr>
            <a:t>Traços gruixuts.</a:t>
          </a:r>
        </a:p>
      </dgm:t>
    </dgm:pt>
    <dgm:pt modelId="{CBCFB669-FAD4-4BA0-8768-BD4DB8F4576F}" type="parTrans" cxnId="{AE217B67-11C2-420F-9CC9-D734CF7DA285}">
      <dgm:prSet/>
      <dgm:spPr/>
      <dgm:t>
        <a:bodyPr/>
        <a:lstStyle/>
        <a:p>
          <a:endParaRPr lang="es-ES"/>
        </a:p>
      </dgm:t>
    </dgm:pt>
    <dgm:pt modelId="{5B8B6C98-0713-498B-B1C3-43D28130FE55}" type="sibTrans" cxnId="{AE217B67-11C2-420F-9CC9-D734CF7DA285}">
      <dgm:prSet/>
      <dgm:spPr/>
      <dgm:t>
        <a:bodyPr/>
        <a:lstStyle/>
        <a:p>
          <a:endParaRPr lang="es-ES"/>
        </a:p>
      </dgm:t>
    </dgm:pt>
    <dgm:pt modelId="{AAD6369C-1D85-4E40-8E51-B17E7B7FF153}" type="pres">
      <dgm:prSet presAssocID="{D3BB74B1-0C67-4161-8C69-1074532E1DF7}" presName="diagram" presStyleCnt="0">
        <dgm:presLayoutVars>
          <dgm:dir/>
          <dgm:resizeHandles val="exact"/>
        </dgm:presLayoutVars>
      </dgm:prSet>
      <dgm:spPr/>
    </dgm:pt>
    <dgm:pt modelId="{86FD1B81-48A4-4D09-B659-55612BC51A26}" type="pres">
      <dgm:prSet presAssocID="{1CA3B5EA-882C-4F02-BDA0-1206F9457776}" presName="node" presStyleLbl="node1" presStyleIdx="0" presStyleCnt="5" custLinFactNeighborX="3534" custLinFactNeighborY="-15760">
        <dgm:presLayoutVars>
          <dgm:bulletEnabled val="1"/>
        </dgm:presLayoutVars>
      </dgm:prSet>
      <dgm:spPr/>
    </dgm:pt>
    <dgm:pt modelId="{E49C2A01-55EF-4142-BD2F-B3E1642A6C04}" type="pres">
      <dgm:prSet presAssocID="{0D479F81-509A-44B1-B860-D0DB80640005}" presName="sibTrans" presStyleCnt="0"/>
      <dgm:spPr/>
    </dgm:pt>
    <dgm:pt modelId="{1D031785-0ADA-4869-99A2-1019AE4006EF}" type="pres">
      <dgm:prSet presAssocID="{19541F82-751E-4BD4-BD2B-7D41DD1B200B}" presName="node" presStyleLbl="node1" presStyleIdx="1" presStyleCnt="5" custScaleY="127095" custLinFactNeighborX="1358" custLinFactNeighborY="-1562">
        <dgm:presLayoutVars>
          <dgm:bulletEnabled val="1"/>
        </dgm:presLayoutVars>
      </dgm:prSet>
      <dgm:spPr/>
    </dgm:pt>
    <dgm:pt modelId="{25EC293E-14F6-4F34-AABD-E8359347E032}" type="pres">
      <dgm:prSet presAssocID="{1344CE20-D03D-4482-8790-91E3F844B01E}" presName="sibTrans" presStyleCnt="0"/>
      <dgm:spPr/>
    </dgm:pt>
    <dgm:pt modelId="{42A4C5DC-346B-4EE2-9D87-CA4C60A24A71}" type="pres">
      <dgm:prSet presAssocID="{9E0AE586-8775-40A8-BD42-744780A4761D}" presName="node" presStyleLbl="node1" presStyleIdx="2" presStyleCnt="5" custScaleY="127095" custLinFactNeighborX="1358" custLinFactNeighborY="-1562">
        <dgm:presLayoutVars>
          <dgm:bulletEnabled val="1"/>
        </dgm:presLayoutVars>
      </dgm:prSet>
      <dgm:spPr/>
    </dgm:pt>
    <dgm:pt modelId="{BCCFDA39-5DAC-449C-98F8-699DA1B8D662}" type="pres">
      <dgm:prSet presAssocID="{9A949D97-0302-4539-BE13-BAB5A557ECDE}" presName="sibTrans" presStyleCnt="0"/>
      <dgm:spPr/>
    </dgm:pt>
    <dgm:pt modelId="{8510B40E-366B-42E9-82B6-E2F126D1D585}" type="pres">
      <dgm:prSet presAssocID="{C07709EB-3E87-493D-BD29-15816327F037}" presName="node" presStyleLbl="node1" presStyleIdx="3" presStyleCnt="5" custScaleX="124362" custLinFactNeighborX="1358" custLinFactNeighborY="-1562">
        <dgm:presLayoutVars>
          <dgm:bulletEnabled val="1"/>
        </dgm:presLayoutVars>
      </dgm:prSet>
      <dgm:spPr/>
    </dgm:pt>
    <dgm:pt modelId="{9E72ED19-DE9E-4D53-9247-B5AFB91EA737}" type="pres">
      <dgm:prSet presAssocID="{E791BBD0-2ADB-46AD-BF55-F08E7A8084DE}" presName="sibTrans" presStyleCnt="0"/>
      <dgm:spPr/>
    </dgm:pt>
    <dgm:pt modelId="{D80BCD0E-21D9-41D8-8DA4-1A11788AC74F}" type="pres">
      <dgm:prSet presAssocID="{40EDEC0C-BC62-4A23-9093-544BF1D62A4E}" presName="node" presStyleLbl="node1" presStyleIdx="4" presStyleCnt="5" custScaleX="113573" custLinFactNeighborX="1358" custLinFactNeighborY="-1562">
        <dgm:presLayoutVars>
          <dgm:bulletEnabled val="1"/>
        </dgm:presLayoutVars>
      </dgm:prSet>
      <dgm:spPr/>
    </dgm:pt>
  </dgm:ptLst>
  <dgm:cxnLst>
    <dgm:cxn modelId="{01B31F25-2E35-4295-80EA-F022D144F88C}" type="presOf" srcId="{D3BB74B1-0C67-4161-8C69-1074532E1DF7}" destId="{AAD6369C-1D85-4E40-8E51-B17E7B7FF153}" srcOrd="0" destOrd="0" presId="urn:microsoft.com/office/officeart/2005/8/layout/default"/>
    <dgm:cxn modelId="{361FB45F-8769-447D-BD37-1E0FF7F35795}" srcId="{D3BB74B1-0C67-4161-8C69-1074532E1DF7}" destId="{1CA3B5EA-882C-4F02-BDA0-1206F9457776}" srcOrd="0" destOrd="0" parTransId="{A39AB2FA-385C-4F85-9D99-B69E2B0C5139}" sibTransId="{0D479F81-509A-44B1-B860-D0DB80640005}"/>
    <dgm:cxn modelId="{AE217B67-11C2-420F-9CC9-D734CF7DA285}" srcId="{D3BB74B1-0C67-4161-8C69-1074532E1DF7}" destId="{40EDEC0C-BC62-4A23-9093-544BF1D62A4E}" srcOrd="4" destOrd="0" parTransId="{CBCFB669-FAD4-4BA0-8768-BD4DB8F4576F}" sibTransId="{5B8B6C98-0713-498B-B1C3-43D28130FE55}"/>
    <dgm:cxn modelId="{19022159-AA98-47C8-8017-716F30831259}" srcId="{D3BB74B1-0C67-4161-8C69-1074532E1DF7}" destId="{9E0AE586-8775-40A8-BD42-744780A4761D}" srcOrd="2" destOrd="0" parTransId="{3A454570-017D-4A26-AFF8-A7EE17AAF3DB}" sibTransId="{9A949D97-0302-4539-BE13-BAB5A557ECDE}"/>
    <dgm:cxn modelId="{24BE1880-A45D-4302-A4E2-512B84897DC5}" srcId="{D3BB74B1-0C67-4161-8C69-1074532E1DF7}" destId="{C07709EB-3E87-493D-BD29-15816327F037}" srcOrd="3" destOrd="0" parTransId="{80CF080B-E406-4B9F-802C-5C4613C23461}" sibTransId="{E791BBD0-2ADB-46AD-BF55-F08E7A8084DE}"/>
    <dgm:cxn modelId="{848C4898-8584-47BD-9DAE-B903FFACF329}" type="presOf" srcId="{C07709EB-3E87-493D-BD29-15816327F037}" destId="{8510B40E-366B-42E9-82B6-E2F126D1D585}" srcOrd="0" destOrd="0" presId="urn:microsoft.com/office/officeart/2005/8/layout/default"/>
    <dgm:cxn modelId="{A102CAA6-E3F0-4CE2-B0D8-DC0015683E27}" srcId="{D3BB74B1-0C67-4161-8C69-1074532E1DF7}" destId="{19541F82-751E-4BD4-BD2B-7D41DD1B200B}" srcOrd="1" destOrd="0" parTransId="{28AB75BB-03F3-44AC-9C0F-49C6AB947073}" sibTransId="{1344CE20-D03D-4482-8790-91E3F844B01E}"/>
    <dgm:cxn modelId="{652A75AC-C583-47B5-AC5B-D5F47D2FF7AA}" type="presOf" srcId="{40EDEC0C-BC62-4A23-9093-544BF1D62A4E}" destId="{D80BCD0E-21D9-41D8-8DA4-1A11788AC74F}" srcOrd="0" destOrd="0" presId="urn:microsoft.com/office/officeart/2005/8/layout/default"/>
    <dgm:cxn modelId="{4BBF0EEB-7816-432B-8ACF-B05D38734482}" type="presOf" srcId="{1CA3B5EA-882C-4F02-BDA0-1206F9457776}" destId="{86FD1B81-48A4-4D09-B659-55612BC51A26}" srcOrd="0" destOrd="0" presId="urn:microsoft.com/office/officeart/2005/8/layout/default"/>
    <dgm:cxn modelId="{850F3EF3-0C4E-4EC7-BCEA-4D1D67D1A803}" type="presOf" srcId="{9E0AE586-8775-40A8-BD42-744780A4761D}" destId="{42A4C5DC-346B-4EE2-9D87-CA4C60A24A71}" srcOrd="0" destOrd="0" presId="urn:microsoft.com/office/officeart/2005/8/layout/default"/>
    <dgm:cxn modelId="{797655FE-1CE3-42A5-854B-A4FB2FC571BD}" type="presOf" srcId="{19541F82-751E-4BD4-BD2B-7D41DD1B200B}" destId="{1D031785-0ADA-4869-99A2-1019AE4006EF}" srcOrd="0" destOrd="0" presId="urn:microsoft.com/office/officeart/2005/8/layout/default"/>
    <dgm:cxn modelId="{4F90E58D-475C-4FA9-9AC8-D14510D88026}" type="presParOf" srcId="{AAD6369C-1D85-4E40-8E51-B17E7B7FF153}" destId="{86FD1B81-48A4-4D09-B659-55612BC51A26}" srcOrd="0" destOrd="0" presId="urn:microsoft.com/office/officeart/2005/8/layout/default"/>
    <dgm:cxn modelId="{6A4FD84E-1265-411C-B12C-285C53EE4138}" type="presParOf" srcId="{AAD6369C-1D85-4E40-8E51-B17E7B7FF153}" destId="{E49C2A01-55EF-4142-BD2F-B3E1642A6C04}" srcOrd="1" destOrd="0" presId="urn:microsoft.com/office/officeart/2005/8/layout/default"/>
    <dgm:cxn modelId="{19D5EFA7-4CD5-4543-99A1-EE8209F1E9C3}" type="presParOf" srcId="{AAD6369C-1D85-4E40-8E51-B17E7B7FF153}" destId="{1D031785-0ADA-4869-99A2-1019AE4006EF}" srcOrd="2" destOrd="0" presId="urn:microsoft.com/office/officeart/2005/8/layout/default"/>
    <dgm:cxn modelId="{9DEE7F8E-B153-47BC-96EA-93EBCA339DEC}" type="presParOf" srcId="{AAD6369C-1D85-4E40-8E51-B17E7B7FF153}" destId="{25EC293E-14F6-4F34-AABD-E8359347E032}" srcOrd="3" destOrd="0" presId="urn:microsoft.com/office/officeart/2005/8/layout/default"/>
    <dgm:cxn modelId="{3D22D8BC-4875-453B-B78D-BF1DB091A26F}" type="presParOf" srcId="{AAD6369C-1D85-4E40-8E51-B17E7B7FF153}" destId="{42A4C5DC-346B-4EE2-9D87-CA4C60A24A71}" srcOrd="4" destOrd="0" presId="urn:microsoft.com/office/officeart/2005/8/layout/default"/>
    <dgm:cxn modelId="{3231D18A-7160-42E0-8003-68FA41D46336}" type="presParOf" srcId="{AAD6369C-1D85-4E40-8E51-B17E7B7FF153}" destId="{BCCFDA39-5DAC-449C-98F8-699DA1B8D662}" srcOrd="5" destOrd="0" presId="urn:microsoft.com/office/officeart/2005/8/layout/default"/>
    <dgm:cxn modelId="{ED578A7A-CE40-4655-9A28-13224576401D}" type="presParOf" srcId="{AAD6369C-1D85-4E40-8E51-B17E7B7FF153}" destId="{8510B40E-366B-42E9-82B6-E2F126D1D585}" srcOrd="6" destOrd="0" presId="urn:microsoft.com/office/officeart/2005/8/layout/default"/>
    <dgm:cxn modelId="{8F85E7EE-7AD9-40B3-9F0E-DDC9AE5C30EF}" type="presParOf" srcId="{AAD6369C-1D85-4E40-8E51-B17E7B7FF153}" destId="{9E72ED19-DE9E-4D53-9247-B5AFB91EA737}" srcOrd="7" destOrd="0" presId="urn:microsoft.com/office/officeart/2005/8/layout/default"/>
    <dgm:cxn modelId="{C5864097-D492-42F2-B40E-F12AB4605CA4}" type="presParOf" srcId="{AAD6369C-1D85-4E40-8E51-B17E7B7FF153}" destId="{D80BCD0E-21D9-41D8-8DA4-1A11788AC7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D1B81-48A4-4D09-B659-55612BC51A26}">
      <dsp:nvSpPr>
        <dsp:cNvPr id="0" name=""/>
        <dsp:cNvSpPr/>
      </dsp:nvSpPr>
      <dsp:spPr>
        <a:xfrm>
          <a:off x="95747" y="539026"/>
          <a:ext cx="2709328" cy="1625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b="1" kern="1200" noProof="0" dirty="0">
              <a:latin typeface="Century Gothic" panose="020B0502020202020204" pitchFamily="34" charset="0"/>
            </a:rPr>
            <a:t>Sorgeix com a reacció contra l’impressionisme.</a:t>
          </a:r>
        </a:p>
      </dsp:txBody>
      <dsp:txXfrm>
        <a:off x="95747" y="539026"/>
        <a:ext cx="2709328" cy="1625596"/>
      </dsp:txXfrm>
    </dsp:sp>
    <dsp:sp modelId="{1D031785-0ADA-4869-99A2-1019AE4006EF}">
      <dsp:nvSpPr>
        <dsp:cNvPr id="0" name=""/>
        <dsp:cNvSpPr/>
      </dsp:nvSpPr>
      <dsp:spPr>
        <a:xfrm>
          <a:off x="3017053" y="549601"/>
          <a:ext cx="2709328" cy="20660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b="1" kern="1200" noProof="0" dirty="0">
              <a:latin typeface="Century Gothic" panose="020B0502020202020204" pitchFamily="34" charset="0"/>
            </a:rPr>
            <a:t>Els pintors expressionistes volen plasmar al llenç el seu món interior.</a:t>
          </a:r>
        </a:p>
      </dsp:txBody>
      <dsp:txXfrm>
        <a:off x="3017053" y="549601"/>
        <a:ext cx="2709328" cy="2066052"/>
      </dsp:txXfrm>
    </dsp:sp>
    <dsp:sp modelId="{42A4C5DC-346B-4EE2-9D87-CA4C60A24A71}">
      <dsp:nvSpPr>
        <dsp:cNvPr id="0" name=""/>
        <dsp:cNvSpPr/>
      </dsp:nvSpPr>
      <dsp:spPr>
        <a:xfrm>
          <a:off x="5960521" y="549601"/>
          <a:ext cx="2709328" cy="20660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b="1" kern="1200" noProof="0" dirty="0">
              <a:latin typeface="Century Gothic" panose="020B0502020202020204" pitchFamily="34" charset="0"/>
            </a:rPr>
            <a:t>Cada quadre vol “expressar” els sentiments i emocions de l’autor.</a:t>
          </a:r>
        </a:p>
      </dsp:txBody>
      <dsp:txXfrm>
        <a:off x="5960521" y="549601"/>
        <a:ext cx="2709328" cy="2066052"/>
      </dsp:txXfrm>
    </dsp:sp>
    <dsp:sp modelId="{8510B40E-366B-42E9-82B6-E2F126D1D585}">
      <dsp:nvSpPr>
        <dsp:cNvPr id="0" name=""/>
        <dsp:cNvSpPr/>
      </dsp:nvSpPr>
      <dsp:spPr>
        <a:xfrm>
          <a:off x="1013031" y="2886586"/>
          <a:ext cx="3369374" cy="16255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b="1" kern="1200" noProof="0" dirty="0">
              <a:latin typeface="Century Gothic" panose="020B0502020202020204" pitchFamily="34" charset="0"/>
            </a:rPr>
            <a:t>Utilitzen la línia i el color de forma temperamental i emotiva.</a:t>
          </a:r>
        </a:p>
      </dsp:txBody>
      <dsp:txXfrm>
        <a:off x="1013031" y="2886586"/>
        <a:ext cx="3369374" cy="1625596"/>
      </dsp:txXfrm>
    </dsp:sp>
    <dsp:sp modelId="{D80BCD0E-21D9-41D8-8DA4-1A11788AC74F}">
      <dsp:nvSpPr>
        <dsp:cNvPr id="0" name=""/>
        <dsp:cNvSpPr/>
      </dsp:nvSpPr>
      <dsp:spPr>
        <a:xfrm>
          <a:off x="4653338" y="2886586"/>
          <a:ext cx="3077065" cy="16255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b="1" kern="1200" noProof="0" dirty="0">
              <a:latin typeface="Century Gothic" panose="020B0502020202020204" pitchFamily="34" charset="0"/>
            </a:rPr>
            <a:t>Fort contingut simbòlic.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b="1" kern="1200" noProof="0" dirty="0">
              <a:latin typeface="Century Gothic" panose="020B0502020202020204" pitchFamily="34" charset="0"/>
            </a:rPr>
            <a:t>Traços gruixuts.</a:t>
          </a:r>
        </a:p>
      </dsp:txBody>
      <dsp:txXfrm>
        <a:off x="4653338" y="2886586"/>
        <a:ext cx="3077065" cy="162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rtaldhistoria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jp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jpeg"/><Relationship Id="rId4" Type="http://schemas.openxmlformats.org/officeDocument/2006/relationships/hyperlink" Target="http://www.portaldhistori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rtaldhistoria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portaldhistor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1752600"/>
          </a:xfrm>
          <a:solidFill>
            <a:schemeClr val="bg1">
              <a:lumMod val="65000"/>
            </a:schemeClr>
          </a:solidFill>
        </p:spPr>
        <p:txBody>
          <a:bodyPr>
            <a:normAutofit fontScale="92500"/>
          </a:bodyPr>
          <a:lstStyle/>
          <a:p>
            <a:endParaRPr lang="ca-ES" sz="8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ca-ES" sz="28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L’Art Europeu de la primera meitat del segle xx.</a:t>
            </a:r>
          </a:p>
          <a:p>
            <a:r>
              <a:rPr lang="ca-ES" sz="28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Les avantguardes artístiques (1a part)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5400" b="1" dirty="0">
                <a:latin typeface="Century Gothic" pitchFamily="34" charset="0"/>
              </a:rPr>
              <a:t>Història de l’Art </a:t>
            </a:r>
          </a:p>
        </p:txBody>
      </p:sp>
      <p:pic>
        <p:nvPicPr>
          <p:cNvPr id="4" name="3 Imagen" descr="LogoColorTextBelow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34000"/>
            <a:ext cx="936104" cy="9361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81" y="4691808"/>
            <a:ext cx="2548438" cy="1675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42728" cy="786408"/>
          </a:xfrm>
        </p:spPr>
        <p:txBody>
          <a:bodyPr/>
          <a:lstStyle/>
          <a:p>
            <a:pPr algn="l"/>
            <a:r>
              <a:rPr lang="ca-E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L’EXPRESSIONISME</a:t>
            </a:r>
            <a:endParaRPr lang="ca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179512" y="1981201"/>
            <a:ext cx="2642728" cy="1303784"/>
          </a:xfrm>
        </p:spPr>
        <p:txBody>
          <a:bodyPr>
            <a:normAutofit fontScale="92500" lnSpcReduction="10000"/>
          </a:bodyPr>
          <a:lstStyle/>
          <a:p>
            <a:r>
              <a:rPr lang="ca-ES" sz="2400" b="1" i="1" dirty="0">
                <a:latin typeface="Century Gothic" panose="020B0502020202020204" pitchFamily="34" charset="0"/>
              </a:rPr>
              <a:t>Ansietat</a:t>
            </a:r>
            <a:endParaRPr lang="ca-ES" sz="2400" b="1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Eduard Munch</a:t>
            </a:r>
          </a:p>
          <a:p>
            <a:r>
              <a:rPr lang="ca-ES" sz="2000" b="1" dirty="0">
                <a:latin typeface="Century Gothic" panose="020B0502020202020204" pitchFamily="34" charset="0"/>
              </a:rPr>
              <a:t>1894</a:t>
            </a:r>
            <a:endParaRPr lang="ca-ES" sz="2400" b="1" dirty="0">
              <a:latin typeface="Century Gothic" panose="020B0502020202020204" pitchFamily="34" charset="0"/>
            </a:endParaRP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0688"/>
            <a:ext cx="4464496" cy="5759200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</p:spPr>
        <p:txBody>
          <a:bodyPr/>
          <a:lstStyle/>
          <a:p>
            <a:pPr algn="l"/>
            <a:r>
              <a:rPr lang="ca-E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EXPRESSIONISME</a:t>
            </a:r>
            <a:endParaRPr lang="ca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179512" y="1981200"/>
            <a:ext cx="2664296" cy="4144963"/>
          </a:xfrm>
        </p:spPr>
        <p:txBody>
          <a:bodyPr/>
          <a:lstStyle/>
          <a:p>
            <a:pPr lvl="0">
              <a:buClr>
                <a:srgbClr val="D16349"/>
              </a:buClr>
            </a:pPr>
            <a:r>
              <a:rPr lang="ca-ES" sz="2200" b="1" i="1" dirty="0" err="1">
                <a:latin typeface="Century Gothic" panose="020B0502020202020204" pitchFamily="34" charset="0"/>
              </a:rPr>
              <a:t>Death</a:t>
            </a:r>
            <a:r>
              <a:rPr lang="ca-ES" sz="2200" b="1" i="1" dirty="0">
                <a:latin typeface="Century Gothic" panose="020B0502020202020204" pitchFamily="34" charset="0"/>
              </a:rPr>
              <a:t> </a:t>
            </a:r>
            <a:r>
              <a:rPr lang="ca-ES" sz="2200" b="1" i="1" dirty="0" err="1">
                <a:latin typeface="Century Gothic" panose="020B0502020202020204" pitchFamily="34" charset="0"/>
              </a:rPr>
              <a:t>Struggle</a:t>
            </a:r>
            <a:r>
              <a:rPr lang="ca-ES" sz="2200" b="1" i="1" dirty="0">
                <a:latin typeface="Century Gothic" panose="020B0502020202020204" pitchFamily="34" charset="0"/>
              </a:rPr>
              <a:t> </a:t>
            </a:r>
            <a:endParaRPr lang="ca-ES" sz="2200" b="1" dirty="0">
              <a:latin typeface="Century Gothic" panose="020B0502020202020204" pitchFamily="34" charset="0"/>
            </a:endParaRPr>
          </a:p>
          <a:p>
            <a:pPr lvl="0">
              <a:buClr>
                <a:srgbClr val="D16349"/>
              </a:buClr>
            </a:pPr>
            <a:r>
              <a:rPr lang="ca-ES" sz="1900" b="1" dirty="0">
                <a:latin typeface="Century Gothic" panose="020B0502020202020204" pitchFamily="34" charset="0"/>
              </a:rPr>
              <a:t>Eduard Munch</a:t>
            </a:r>
          </a:p>
          <a:p>
            <a:pPr lvl="0">
              <a:buClr>
                <a:srgbClr val="D16349"/>
              </a:buClr>
            </a:pPr>
            <a:r>
              <a:rPr lang="ca-ES" sz="1900" b="1" dirty="0">
                <a:latin typeface="Century Gothic" panose="020B0502020202020204" pitchFamily="34" charset="0"/>
              </a:rPr>
              <a:t>1915</a:t>
            </a:r>
            <a:endParaRPr lang="ca-ES" sz="2200" b="1" dirty="0">
              <a:latin typeface="Century Gothic" panose="020B0502020202020204" pitchFamily="34" charset="0"/>
            </a:endParaRPr>
          </a:p>
          <a:p>
            <a:endParaRPr lang="ca-ES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39" y="1196752"/>
            <a:ext cx="6167512" cy="4608512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42728" cy="786408"/>
          </a:xfrm>
        </p:spPr>
        <p:txBody>
          <a:bodyPr/>
          <a:lstStyle/>
          <a:p>
            <a:pPr algn="l"/>
            <a:r>
              <a:rPr lang="ca-E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L’EXPRESSIONISME</a:t>
            </a:r>
            <a:endParaRPr lang="ca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179512" y="1981201"/>
            <a:ext cx="2642728" cy="1303784"/>
          </a:xfrm>
        </p:spPr>
        <p:txBody>
          <a:bodyPr>
            <a:normAutofit fontScale="77500" lnSpcReduction="20000"/>
          </a:bodyPr>
          <a:lstStyle/>
          <a:p>
            <a:r>
              <a:rPr lang="ca-ES" sz="2400" b="1" i="1" dirty="0" err="1">
                <a:latin typeface="Century Gothic" panose="020B0502020202020204" pitchFamily="34" charset="0"/>
              </a:rPr>
              <a:t>Franzi</a:t>
            </a:r>
            <a:r>
              <a:rPr lang="ca-ES" sz="2400" b="1" i="1" dirty="0">
                <a:latin typeface="Century Gothic" panose="020B0502020202020204" pitchFamily="34" charset="0"/>
              </a:rPr>
              <a:t> davant d’una cadira </a:t>
            </a:r>
            <a:r>
              <a:rPr lang="ca-ES" sz="2400" b="1" i="1" dirty="0" err="1">
                <a:latin typeface="Century Gothic" panose="020B0502020202020204" pitchFamily="34" charset="0"/>
              </a:rPr>
              <a:t>sentada</a:t>
            </a:r>
            <a:endParaRPr lang="ca-ES" sz="2400" b="1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Ernst-Ludwig Kirchner</a:t>
            </a:r>
          </a:p>
          <a:p>
            <a:r>
              <a:rPr lang="ca-ES" sz="2000" b="1" dirty="0">
                <a:latin typeface="Century Gothic" panose="020B0502020202020204" pitchFamily="34" charset="0"/>
              </a:rPr>
              <a:t>1910</a:t>
            </a:r>
            <a:endParaRPr lang="ca-ES" sz="2400" b="1" dirty="0">
              <a:latin typeface="Century Gothic" panose="020B0502020202020204" pitchFamily="34" charset="0"/>
            </a:endParaRP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0337"/>
            <a:ext cx="4176464" cy="5888815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60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251520" y="1982429"/>
            <a:ext cx="2362200" cy="4144963"/>
          </a:xfrm>
        </p:spPr>
        <p:txBody>
          <a:bodyPr/>
          <a:lstStyle/>
          <a:p>
            <a:br>
              <a:rPr lang="ca-E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ca-ES" sz="2400" b="1" i="1" dirty="0">
                <a:latin typeface="Century Gothic" panose="020B0502020202020204" pitchFamily="34" charset="0"/>
              </a:rPr>
              <a:t>Les Banyistes</a:t>
            </a:r>
          </a:p>
          <a:p>
            <a:endParaRPr lang="ca-ES" b="1" i="1" dirty="0">
              <a:latin typeface="Century Gothic" panose="020B0502020202020204" pitchFamily="34" charset="0"/>
            </a:endParaRPr>
          </a:p>
          <a:p>
            <a:r>
              <a:rPr lang="ca-ES" b="1" dirty="0">
                <a:latin typeface="Century Gothic" panose="020B0502020202020204" pitchFamily="34" charset="0"/>
              </a:rPr>
              <a:t>Ernst-Ludwig Kirchner (1910)</a:t>
            </a:r>
            <a:br>
              <a:rPr lang="ca-ES" sz="800" b="1" dirty="0">
                <a:latin typeface="Century Gothic" panose="020B0502020202020204" pitchFamily="34" charset="0"/>
              </a:rPr>
            </a:br>
            <a:endParaRPr lang="ca-ES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45283"/>
            <a:ext cx="5976664" cy="4982109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</p:spPr>
        <p:txBody>
          <a:bodyPr/>
          <a:lstStyle/>
          <a:p>
            <a:r>
              <a:rPr lang="ca-E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EXPRESSIONISME</a:t>
            </a:r>
          </a:p>
        </p:txBody>
      </p:sp>
    </p:spTree>
    <p:extLst>
      <p:ext uri="{BB962C8B-B14F-4D97-AF65-F5344CB8AC3E}">
        <p14:creationId xmlns:p14="http://schemas.microsoft.com/office/powerpoint/2010/main" val="69296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br>
              <a:rPr lang="ca-E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ca-ES" sz="2400" b="1" i="1" dirty="0">
                <a:latin typeface="Century Gothic" panose="020B0502020202020204" pitchFamily="34" charset="0"/>
              </a:rPr>
              <a:t>El somni</a:t>
            </a:r>
          </a:p>
          <a:p>
            <a:endParaRPr lang="ca-ES" b="1" i="1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Franz Marc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(1912)</a:t>
            </a:r>
            <a:endParaRPr lang="ca-ES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56655"/>
            <a:ext cx="6048672" cy="4440998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967667"/>
            <a:ext cx="2664296" cy="990600"/>
          </a:xfrm>
        </p:spPr>
        <p:txBody>
          <a:bodyPr/>
          <a:lstStyle/>
          <a:p>
            <a:r>
              <a:rPr lang="ca-E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EXPRESSIONISME</a:t>
            </a:r>
          </a:p>
        </p:txBody>
      </p:sp>
    </p:spTree>
    <p:extLst>
      <p:ext uri="{BB962C8B-B14F-4D97-AF65-F5344CB8AC3E}">
        <p14:creationId xmlns:p14="http://schemas.microsoft.com/office/powerpoint/2010/main" val="119740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08" y="4262586"/>
            <a:ext cx="2042124" cy="15366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45" y="4283466"/>
            <a:ext cx="1839007" cy="1593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Les avantguardes artístiques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ca-ES" sz="20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ELS MOVIMENTS DE LES AVANTGUARDES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2645" y="1913162"/>
            <a:ext cx="830381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CCEC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Els artistes d’inicis del segle XX volien trencar amb les normes artístiques del passat i posaven per davant la innovació i la creativitat.</a:t>
            </a:r>
          </a:p>
        </p:txBody>
      </p:sp>
      <p:pic>
        <p:nvPicPr>
          <p:cNvPr id="10" name="3 Imagen" descr="LogoColorTextBelow.jpe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" y="3097036"/>
            <a:ext cx="1624505" cy="21321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81" y="2763240"/>
            <a:ext cx="1831309" cy="13681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71" y="4175683"/>
            <a:ext cx="1390390" cy="1872208"/>
          </a:xfrm>
          <a:prstGeom prst="rect">
            <a:avLst/>
          </a:prstGeom>
        </p:spPr>
      </p:pic>
      <p:sp>
        <p:nvSpPr>
          <p:cNvPr id="14" name="Llamada rectangular redondeada 13"/>
          <p:cNvSpPr/>
          <p:nvPr/>
        </p:nvSpPr>
        <p:spPr>
          <a:xfrm>
            <a:off x="1561611" y="2634902"/>
            <a:ext cx="1463694" cy="343480"/>
          </a:xfrm>
          <a:prstGeom prst="wedgeRoundRectCallout">
            <a:avLst>
              <a:gd name="adj1" fmla="val -66928"/>
              <a:gd name="adj2" fmla="val 125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Century Gothic" panose="020B0502020202020204" pitchFamily="34" charset="0"/>
              </a:rPr>
              <a:t>EL FAUVISME</a:t>
            </a:r>
          </a:p>
        </p:txBody>
      </p:sp>
      <p:sp>
        <p:nvSpPr>
          <p:cNvPr id="15" name="Llamada rectangular redondeada 14"/>
          <p:cNvSpPr/>
          <p:nvPr/>
        </p:nvSpPr>
        <p:spPr>
          <a:xfrm>
            <a:off x="565247" y="5659069"/>
            <a:ext cx="1728211" cy="346356"/>
          </a:xfrm>
          <a:prstGeom prst="wedgeRoundRectCallout">
            <a:avLst>
              <a:gd name="adj1" fmla="val 82156"/>
              <a:gd name="adj2" fmla="val -1321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Century Gothic" panose="020B0502020202020204" pitchFamily="34" charset="0"/>
              </a:rPr>
              <a:t>EL CUBISME</a:t>
            </a:r>
          </a:p>
        </p:txBody>
      </p:sp>
      <p:sp>
        <p:nvSpPr>
          <p:cNvPr id="16" name="Llamada rectangular redondeada 15"/>
          <p:cNvSpPr/>
          <p:nvPr/>
        </p:nvSpPr>
        <p:spPr>
          <a:xfrm>
            <a:off x="3898245" y="2673966"/>
            <a:ext cx="2352010" cy="346356"/>
          </a:xfrm>
          <a:prstGeom prst="wedgeRoundRectCallout">
            <a:avLst>
              <a:gd name="adj1" fmla="val 74594"/>
              <a:gd name="adj2" fmla="val 122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Century Gothic" panose="020B0502020202020204" pitchFamily="34" charset="0"/>
              </a:rPr>
              <a:t>L’EXPRESSIONISME</a:t>
            </a:r>
          </a:p>
        </p:txBody>
      </p:sp>
      <p:sp>
        <p:nvSpPr>
          <p:cNvPr id="20" name="Llamada rectangular redondeada 19"/>
          <p:cNvSpPr/>
          <p:nvPr/>
        </p:nvSpPr>
        <p:spPr>
          <a:xfrm>
            <a:off x="6107652" y="6005425"/>
            <a:ext cx="1920732" cy="343480"/>
          </a:xfrm>
          <a:prstGeom prst="wedgeRoundRectCallout">
            <a:avLst>
              <a:gd name="adj1" fmla="val 33274"/>
              <a:gd name="adj2" fmla="val -154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Century Gothic" panose="020B0502020202020204" pitchFamily="34" charset="0"/>
              </a:rPr>
              <a:t>ART ABSTRACTE</a:t>
            </a:r>
          </a:p>
        </p:txBody>
      </p:sp>
      <p:sp>
        <p:nvSpPr>
          <p:cNvPr id="19" name="Llamada rectangular redondeada 18"/>
          <p:cNvSpPr/>
          <p:nvPr/>
        </p:nvSpPr>
        <p:spPr>
          <a:xfrm>
            <a:off x="4268645" y="3746763"/>
            <a:ext cx="2018518" cy="346356"/>
          </a:xfrm>
          <a:prstGeom prst="wedgeRoundRectCallout">
            <a:avLst>
              <a:gd name="adj1" fmla="val 5964"/>
              <a:gd name="adj2" fmla="val 1436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Century Gothic" panose="020B0502020202020204" pitchFamily="34" charset="0"/>
              </a:rPr>
              <a:t>EL SURREALISME</a:t>
            </a:r>
          </a:p>
        </p:txBody>
      </p:sp>
      <p:sp>
        <p:nvSpPr>
          <p:cNvPr id="17" name="Llamada rectangular redondeada 13">
            <a:extLst>
              <a:ext uri="{FF2B5EF4-FFF2-40B4-BE49-F238E27FC236}">
                <a16:creationId xmlns:a16="http://schemas.microsoft.com/office/drawing/2014/main" id="{FB7A61C5-1B62-433C-B3CA-3B0B0E2DE15A}"/>
              </a:ext>
            </a:extLst>
          </p:cNvPr>
          <p:cNvSpPr/>
          <p:nvPr/>
        </p:nvSpPr>
        <p:spPr>
          <a:xfrm>
            <a:off x="2293458" y="3517878"/>
            <a:ext cx="1604787" cy="343480"/>
          </a:xfrm>
          <a:prstGeom prst="wedgeRoundRectCallout">
            <a:avLst>
              <a:gd name="adj1" fmla="val -13224"/>
              <a:gd name="adj2" fmla="val 50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Century Gothic" panose="020B0502020202020204" pitchFamily="34" charset="0"/>
              </a:rPr>
              <a:t>EL DADAISME</a:t>
            </a:r>
          </a:p>
        </p:txBody>
      </p:sp>
      <p:sp>
        <p:nvSpPr>
          <p:cNvPr id="18" name="Llamada rectangular redondeada 13">
            <a:extLst>
              <a:ext uri="{FF2B5EF4-FFF2-40B4-BE49-F238E27FC236}">
                <a16:creationId xmlns:a16="http://schemas.microsoft.com/office/drawing/2014/main" id="{666BC534-784E-4E63-9ECC-436520D670D0}"/>
              </a:ext>
            </a:extLst>
          </p:cNvPr>
          <p:cNvSpPr/>
          <p:nvPr/>
        </p:nvSpPr>
        <p:spPr>
          <a:xfrm>
            <a:off x="3445413" y="3111237"/>
            <a:ext cx="1604787" cy="343480"/>
          </a:xfrm>
          <a:prstGeom prst="wedgeRoundRectCallout">
            <a:avLst>
              <a:gd name="adj1" fmla="val -13224"/>
              <a:gd name="adj2" fmla="val 50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Century Gothic" panose="020B0502020202020204" pitchFamily="34" charset="0"/>
              </a:rPr>
              <a:t>EL FUTURISME</a:t>
            </a:r>
          </a:p>
        </p:txBody>
      </p:sp>
    </p:spTree>
    <p:extLst>
      <p:ext uri="{BB962C8B-B14F-4D97-AF65-F5344CB8AC3E}">
        <p14:creationId xmlns:p14="http://schemas.microsoft.com/office/powerpoint/2010/main" val="322519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pPr algn="l"/>
            <a:r>
              <a:rPr lang="ca-E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EL FAUVISME</a:t>
            </a:r>
            <a:endParaRPr lang="ca-E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179512" y="1981201"/>
            <a:ext cx="2642728" cy="1303784"/>
          </a:xfrm>
        </p:spPr>
        <p:txBody>
          <a:bodyPr>
            <a:normAutofit/>
          </a:bodyPr>
          <a:lstStyle/>
          <a:p>
            <a:r>
              <a:rPr lang="ca-ES" sz="2400" b="1" i="1" dirty="0">
                <a:latin typeface="Century Gothic" panose="020B0502020202020204" pitchFamily="34" charset="0"/>
              </a:rPr>
              <a:t>La ratlla verda</a:t>
            </a:r>
            <a:endParaRPr lang="ca-ES" sz="2400" b="1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Henri Matisse, </a:t>
            </a:r>
            <a:r>
              <a:rPr lang="ca-ES" sz="2400" b="1" dirty="0">
                <a:latin typeface="Century Gothic" panose="020B0502020202020204" pitchFamily="34" charset="0"/>
              </a:rPr>
              <a:t>1905</a:t>
            </a: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3744416" cy="5554845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4968" y="3565378"/>
            <a:ext cx="252028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b="1" dirty="0">
                <a:latin typeface="Century Gothic" panose="020B0502020202020204" pitchFamily="34" charset="0"/>
              </a:rPr>
              <a:t>Ve del francès “fauve”, que vol dir “bèstia salvatge”.</a:t>
            </a:r>
          </a:p>
          <a:p>
            <a:r>
              <a:rPr lang="ca-ES" sz="1600" b="1" dirty="0">
                <a:latin typeface="Century Gothic" panose="020B0502020202020204" pitchFamily="34" charset="0"/>
              </a:rPr>
              <a:t>Utilitza lliurement els colors, sense que es corresponguin als colors reals.</a:t>
            </a:r>
          </a:p>
        </p:txBody>
      </p:sp>
    </p:spTree>
    <p:extLst>
      <p:ext uri="{BB962C8B-B14F-4D97-AF65-F5344CB8AC3E}">
        <p14:creationId xmlns:p14="http://schemas.microsoft.com/office/powerpoint/2010/main" val="325446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pPr algn="l"/>
            <a:r>
              <a:rPr lang="ca-E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EL FAUVISME</a:t>
            </a:r>
            <a:endParaRPr lang="ca-E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179512" y="1981201"/>
            <a:ext cx="2642728" cy="1303784"/>
          </a:xfrm>
        </p:spPr>
        <p:txBody>
          <a:bodyPr>
            <a:normAutofit/>
          </a:bodyPr>
          <a:lstStyle/>
          <a:p>
            <a:r>
              <a:rPr lang="ca-ES" sz="2400" b="1" i="1" dirty="0">
                <a:latin typeface="Century Gothic" panose="020B0502020202020204" pitchFamily="34" charset="0"/>
              </a:rPr>
              <a:t>La Dansa</a:t>
            </a:r>
            <a:endParaRPr lang="ca-ES" sz="2400" b="1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Henri Matisse, </a:t>
            </a:r>
            <a:r>
              <a:rPr lang="ca-ES" sz="2400" b="1" dirty="0">
                <a:latin typeface="Century Gothic" panose="020B0502020202020204" pitchFamily="34" charset="0"/>
              </a:rPr>
              <a:t>1910</a:t>
            </a: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36" y="1383279"/>
            <a:ext cx="5722286" cy="3803412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0291" y="3267505"/>
            <a:ext cx="2520280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b="1" dirty="0">
                <a:latin typeface="Century Gothic" panose="020B0502020202020204" pitchFamily="34" charset="0"/>
              </a:rPr>
              <a:t>Hi ha dues versions diferents d’aquest quadre, que mostren diferències en el color.</a:t>
            </a:r>
          </a:p>
          <a:p>
            <a:endParaRPr lang="ca-ES" sz="1600" b="1" dirty="0">
              <a:latin typeface="Century Gothic" panose="020B0502020202020204" pitchFamily="34" charset="0"/>
            </a:endParaRPr>
          </a:p>
          <a:p>
            <a:endParaRPr lang="ca-ES" sz="1600" b="1" dirty="0">
              <a:latin typeface="Century Gothic" panose="020B0502020202020204" pitchFamily="34" charset="0"/>
            </a:endParaRPr>
          </a:p>
          <a:p>
            <a:endParaRPr lang="ca-ES" sz="1600" b="1" dirty="0">
              <a:latin typeface="Century Gothic" panose="020B0502020202020204" pitchFamily="34" charset="0"/>
            </a:endParaRPr>
          </a:p>
          <a:p>
            <a:endParaRPr lang="ca-ES" sz="1600" b="1" dirty="0">
              <a:latin typeface="Century Gothic" panose="020B0502020202020204" pitchFamily="34" charset="0"/>
            </a:endParaRPr>
          </a:p>
          <a:p>
            <a:endParaRPr lang="ca-ES" sz="1600" b="1" dirty="0">
              <a:latin typeface="Century Gothic" panose="020B0502020202020204" pitchFamily="34" charset="0"/>
            </a:endParaRPr>
          </a:p>
          <a:p>
            <a:endParaRPr lang="ca-ES" sz="1600" b="1" dirty="0">
              <a:latin typeface="Century Gothic" panose="020B0502020202020204" pitchFamily="34" charset="0"/>
            </a:endParaRPr>
          </a:p>
          <a:p>
            <a:endParaRPr lang="ca-ES" sz="16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8" y="4365104"/>
            <a:ext cx="228053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3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pPr algn="l"/>
            <a:r>
              <a:rPr lang="ca-E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EL FAUVISME</a:t>
            </a:r>
            <a:endParaRPr lang="ca-E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179512" y="1981201"/>
            <a:ext cx="2642728" cy="1303784"/>
          </a:xfrm>
        </p:spPr>
        <p:txBody>
          <a:bodyPr>
            <a:normAutofit lnSpcReduction="10000"/>
          </a:bodyPr>
          <a:lstStyle/>
          <a:p>
            <a:r>
              <a:rPr lang="ca-ES" sz="2400" b="1" i="1" dirty="0">
                <a:latin typeface="Century Gothic" panose="020B0502020202020204" pitchFamily="34" charset="0"/>
              </a:rPr>
              <a:t>El pont de </a:t>
            </a:r>
            <a:r>
              <a:rPr lang="ca-ES" sz="2400" b="1" i="1" dirty="0" err="1">
                <a:latin typeface="Century Gothic" panose="020B0502020202020204" pitchFamily="34" charset="0"/>
              </a:rPr>
              <a:t>Charing</a:t>
            </a:r>
            <a:r>
              <a:rPr lang="ca-ES" sz="2400" b="1" i="1" dirty="0">
                <a:latin typeface="Century Gothic" panose="020B0502020202020204" pitchFamily="34" charset="0"/>
              </a:rPr>
              <a:t> Cross</a:t>
            </a:r>
            <a:endParaRPr lang="ca-ES" sz="2400" b="1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Andre </a:t>
            </a:r>
            <a:r>
              <a:rPr lang="ca-ES" sz="2000" b="1" dirty="0" err="1">
                <a:latin typeface="Century Gothic" panose="020B0502020202020204" pitchFamily="34" charset="0"/>
              </a:rPr>
              <a:t>Dérain</a:t>
            </a:r>
            <a:r>
              <a:rPr lang="ca-ES" sz="2000" b="1" dirty="0">
                <a:latin typeface="Century Gothic" panose="020B0502020202020204" pitchFamily="34" charset="0"/>
              </a:rPr>
              <a:t>, </a:t>
            </a:r>
            <a:r>
              <a:rPr lang="ca-ES" sz="2400" b="1" dirty="0">
                <a:latin typeface="Century Gothic" panose="020B0502020202020204" pitchFamily="34" charset="0"/>
              </a:rPr>
              <a:t>1906</a:t>
            </a: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21" y="897158"/>
            <a:ext cx="5823430" cy="4708790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0736" y="4221088"/>
            <a:ext cx="252028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anose="020B0502020202020204" pitchFamily="34" charset="0"/>
              </a:rPr>
              <a:t>Ús de colors vius i contrastats, dibuix molt simplificat</a:t>
            </a:r>
            <a:r>
              <a:rPr lang="es-ES" b="1" dirty="0">
                <a:latin typeface="Century Gothic" panose="020B0502020202020204" pitchFamily="34" charset="0"/>
              </a:rPr>
              <a:t>.</a:t>
            </a:r>
            <a:endParaRPr lang="ca-ES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3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pPr algn="l"/>
            <a:r>
              <a:rPr lang="ca-E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EL </a:t>
            </a:r>
            <a:r>
              <a:rPr lang="ca-E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FUTURISME</a:t>
            </a:r>
            <a:endParaRPr lang="ca-E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179512" y="1981201"/>
            <a:ext cx="2642728" cy="1303784"/>
          </a:xfrm>
        </p:spPr>
        <p:txBody>
          <a:bodyPr>
            <a:normAutofit fontScale="85000" lnSpcReduction="20000"/>
          </a:bodyPr>
          <a:lstStyle/>
          <a:p>
            <a:r>
              <a:rPr lang="ca-ES" sz="2400" b="1" i="1" dirty="0">
                <a:latin typeface="Century Gothic" panose="020B0502020202020204" pitchFamily="34" charset="0"/>
              </a:rPr>
              <a:t>El carrer davant la casa</a:t>
            </a:r>
            <a:endParaRPr lang="ca-ES" sz="2400" b="1" dirty="0">
              <a:latin typeface="Century Gothic" panose="020B0502020202020204" pitchFamily="34" charset="0"/>
            </a:endParaRPr>
          </a:p>
          <a:p>
            <a:r>
              <a:rPr lang="ca-ES" sz="2100" b="1" dirty="0">
                <a:latin typeface="Century Gothic" panose="020B0502020202020204" pitchFamily="34" charset="0"/>
              </a:rPr>
              <a:t>Umberto Boccioni,</a:t>
            </a:r>
            <a:r>
              <a:rPr lang="ca-ES" sz="2000" b="1" dirty="0">
                <a:latin typeface="Century Gothic" panose="020B0502020202020204" pitchFamily="34" charset="0"/>
              </a:rPr>
              <a:t> </a:t>
            </a:r>
            <a:r>
              <a:rPr lang="ca-ES" sz="2400" b="1" dirty="0">
                <a:latin typeface="Century Gothic" panose="020B0502020202020204" pitchFamily="34" charset="0"/>
              </a:rPr>
              <a:t>1911</a:t>
            </a:r>
          </a:p>
        </p:txBody>
      </p:sp>
      <p:pic>
        <p:nvPicPr>
          <p:cNvPr id="5" name="3 Imagen" descr="LogoColorTextBelow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0736" y="3284985"/>
            <a:ext cx="2581504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b="1" dirty="0">
                <a:latin typeface="Century Gothic" panose="020B0502020202020204" pitchFamily="34" charset="0"/>
              </a:rPr>
              <a:t>El futurisme va néixer a Itàlia el 1909 i es va estendre per Europa.</a:t>
            </a:r>
          </a:p>
          <a:p>
            <a:r>
              <a:rPr lang="ca-ES" sz="1600" b="1" dirty="0">
                <a:latin typeface="Century Gothic" panose="020B0502020202020204" pitchFamily="34" charset="0"/>
              </a:rPr>
              <a:t>S’inspira en el “món modern” (les ciutats, el soroll i les màquines ...), i pretén exaltar l’originalitat, el ritme i els colors vius. Fa ús també de la multiplicació de línies i detalls.</a:t>
            </a:r>
          </a:p>
        </p:txBody>
      </p:sp>
      <p:pic>
        <p:nvPicPr>
          <p:cNvPr id="7" name="Contenidor de contingut 6" descr="Imatge que conté grafit, colorit&#10;&#10;Descripció generada amb un nivell de confiança elevat">
            <a:extLst>
              <a:ext uri="{FF2B5EF4-FFF2-40B4-BE49-F238E27FC236}">
                <a16:creationId xmlns:a16="http://schemas.microsoft.com/office/drawing/2014/main" id="{ABA09C0D-609C-4A3E-9C70-93534E56CD3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53" y="860278"/>
            <a:ext cx="5461522" cy="5410200"/>
          </a:xfrm>
        </p:spPr>
      </p:pic>
    </p:spTree>
    <p:extLst>
      <p:ext uri="{BB962C8B-B14F-4D97-AF65-F5344CB8AC3E}">
        <p14:creationId xmlns:p14="http://schemas.microsoft.com/office/powerpoint/2010/main" val="346025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 descr="Imatge que conté tatuatge, dibuix&#10;&#10;Descripció generada amb un nivell de confiança elevat">
            <a:extLst>
              <a:ext uri="{FF2B5EF4-FFF2-40B4-BE49-F238E27FC236}">
                <a16:creationId xmlns:a16="http://schemas.microsoft.com/office/drawing/2014/main" id="{36069284-9103-417C-8663-07780969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19952"/>
            <a:ext cx="8604448" cy="6236183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897ADF9-9CFF-489D-B4AE-70407E8BB690}"/>
              </a:ext>
            </a:extLst>
          </p:cNvPr>
          <p:cNvSpPr txBox="1"/>
          <p:nvPr/>
        </p:nvSpPr>
        <p:spPr>
          <a:xfrm>
            <a:off x="1835696" y="6326774"/>
            <a:ext cx="5256584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rgbClr val="FF0000"/>
                </a:solidFill>
                <a:latin typeface="Abadi" panose="020B0604020202020204" pitchFamily="34" charset="0"/>
              </a:rPr>
              <a:t>Dinamisme d’un ciclista, Umberto Boccioni, 1913</a:t>
            </a:r>
          </a:p>
        </p:txBody>
      </p:sp>
    </p:spTree>
    <p:extLst>
      <p:ext uri="{BB962C8B-B14F-4D97-AF65-F5344CB8AC3E}">
        <p14:creationId xmlns:p14="http://schemas.microsoft.com/office/powerpoint/2010/main" val="421062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L’expressionisme</a:t>
            </a:r>
            <a:endParaRPr lang="ca-ES" dirty="0"/>
          </a:p>
        </p:txBody>
      </p:sp>
      <p:pic>
        <p:nvPicPr>
          <p:cNvPr id="7" name="3 Imagen" descr="LogoColorTextBelow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316715"/>
              </p:ext>
            </p:extLst>
          </p:nvPr>
        </p:nvGraphicFramePr>
        <p:xfrm>
          <a:off x="163253" y="1412776"/>
          <a:ext cx="866985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296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42728" cy="786408"/>
          </a:xfrm>
        </p:spPr>
        <p:txBody>
          <a:bodyPr/>
          <a:lstStyle/>
          <a:p>
            <a:pPr algn="l"/>
            <a:r>
              <a:rPr lang="ca-E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L’EXPRESSIONISME</a:t>
            </a:r>
            <a:endParaRPr lang="ca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179512" y="1981201"/>
            <a:ext cx="2642728" cy="1303784"/>
          </a:xfrm>
        </p:spPr>
        <p:txBody>
          <a:bodyPr>
            <a:normAutofit fontScale="85000" lnSpcReduction="10000"/>
          </a:bodyPr>
          <a:lstStyle/>
          <a:p>
            <a:r>
              <a:rPr lang="ca-ES" sz="2400" b="1" i="1" dirty="0">
                <a:latin typeface="Century Gothic" panose="020B0502020202020204" pitchFamily="34" charset="0"/>
              </a:rPr>
              <a:t>The </a:t>
            </a:r>
            <a:r>
              <a:rPr lang="ca-ES" sz="2400" b="1" i="1" dirty="0" err="1">
                <a:latin typeface="Century Gothic" panose="020B0502020202020204" pitchFamily="34" charset="0"/>
              </a:rPr>
              <a:t>Scream</a:t>
            </a:r>
            <a:r>
              <a:rPr lang="ca-ES" sz="2400" b="1" i="1" dirty="0">
                <a:latin typeface="Century Gothic" panose="020B0502020202020204" pitchFamily="34" charset="0"/>
              </a:rPr>
              <a:t> (El crit)</a:t>
            </a:r>
            <a:endParaRPr lang="ca-ES" sz="2400" b="1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Eduard Munch</a:t>
            </a:r>
          </a:p>
          <a:p>
            <a:r>
              <a:rPr lang="ca-ES" sz="2000" b="1" dirty="0">
                <a:latin typeface="Century Gothic" panose="020B0502020202020204" pitchFamily="34" charset="0"/>
              </a:rPr>
              <a:t>1893</a:t>
            </a:r>
            <a:endParaRPr lang="ca-ES" sz="2400" b="1" dirty="0">
              <a:latin typeface="Century Gothic" panose="020B0502020202020204" pitchFamily="34" charset="0"/>
            </a:endParaRP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7"/>
            <a:ext cx="4464496" cy="5647587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1472</TotalTime>
  <Words>303</Words>
  <Application>Microsoft Office PowerPoint</Application>
  <PresentationFormat>Presentació en pantalla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1" baseType="lpstr">
      <vt:lpstr>Abadi</vt:lpstr>
      <vt:lpstr>Aharoni</vt:lpstr>
      <vt:lpstr>Century Gothic</vt:lpstr>
      <vt:lpstr>Georgia</vt:lpstr>
      <vt:lpstr>Wingdings</vt:lpstr>
      <vt:lpstr>Wingdings 2</vt:lpstr>
      <vt:lpstr>Civil</vt:lpstr>
      <vt:lpstr>Història de l’Art </vt:lpstr>
      <vt:lpstr>Les avantguardes artístiques </vt:lpstr>
      <vt:lpstr>EL FAUVISME</vt:lpstr>
      <vt:lpstr>EL FAUVISME</vt:lpstr>
      <vt:lpstr>EL FAUVISME</vt:lpstr>
      <vt:lpstr>EL FUTURISME</vt:lpstr>
      <vt:lpstr>Presentació del PowerPoint</vt:lpstr>
      <vt:lpstr>L’expressionisme</vt:lpstr>
      <vt:lpstr>L’EXPRESSIONISME</vt:lpstr>
      <vt:lpstr>L’EXPRESSIONISME</vt:lpstr>
      <vt:lpstr>EXPRESSIONISME</vt:lpstr>
      <vt:lpstr>L’EXPRESSIONISME</vt:lpstr>
      <vt:lpstr>EXPRESSIONISME</vt:lpstr>
      <vt:lpstr>EXPRESSIONISME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Història de l’Art</dc:title>
  <dc:creator>Jordi</dc:creator>
  <cp:lastModifiedBy>Jordi Castellví</cp:lastModifiedBy>
  <cp:revision>109</cp:revision>
  <dcterms:created xsi:type="dcterms:W3CDTF">2009-01-18T17:57:51Z</dcterms:created>
  <dcterms:modified xsi:type="dcterms:W3CDTF">2018-01-21T19:27:14Z</dcterms:modified>
</cp:coreProperties>
</file>